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Roboto Medium"/>
      <p:regular r:id="rId18"/>
      <p:bold r:id="rId19"/>
      <p:italic r:id="rId20"/>
      <p:boldItalic r:id="rId21"/>
    </p:embeddedFont>
    <p:embeddedFont>
      <p:font typeface="Roboto"/>
      <p:regular r:id="rId22"/>
      <p:bold r:id="rId23"/>
      <p:italic r:id="rId24"/>
      <p:boldItalic r:id="rId25"/>
    </p:embeddedFont>
    <p:embeddedFont>
      <p:font typeface="Montserrat Medium"/>
      <p:regular r:id="rId26"/>
      <p:bold r:id="rId27"/>
      <p:italic r:id="rId28"/>
      <p:boldItalic r:id="rId29"/>
    </p:embeddedFont>
    <p:embeddedFont>
      <p:font typeface="Comfortaa Medium"/>
      <p:regular r:id="rId30"/>
      <p:bold r:id="rId31"/>
    </p:embeddedFont>
    <p:embeddedFont>
      <p:font typeface="Comfortaa"/>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http://customooxmlschemas.google.com/">
      <go:slidesCustomData xmlns:go="http://customooxmlschemas.google.com/" r:id="rId34" roundtripDataSignature="AMtx7mityjHqMqDQnYkj7zOgNSh144Cl8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0BA6A81-7127-42E5-8487-637107428854}">
  <a:tblStyle styleId="{50BA6A81-7127-42E5-8487-637107428854}"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Medium-italic.fntdata"/><Relationship Id="rId22" Type="http://schemas.openxmlformats.org/officeDocument/2006/relationships/font" Target="fonts/Roboto-regular.fntdata"/><Relationship Id="rId21" Type="http://schemas.openxmlformats.org/officeDocument/2006/relationships/font" Target="fonts/RobotoMedium-boldItalic.fntdata"/><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ontserratMedium-regular.fntdata"/><Relationship Id="rId25" Type="http://schemas.openxmlformats.org/officeDocument/2006/relationships/font" Target="fonts/Roboto-boldItalic.fntdata"/><Relationship Id="rId28" Type="http://schemas.openxmlformats.org/officeDocument/2006/relationships/font" Target="fonts/MontserratMedium-italic.fntdata"/><Relationship Id="rId27" Type="http://schemas.openxmlformats.org/officeDocument/2006/relationships/font" Target="fonts/MontserratMedium-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Medium-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ComfortaaMedium-bold.fntdata"/><Relationship Id="rId30" Type="http://schemas.openxmlformats.org/officeDocument/2006/relationships/font" Target="fonts/ComfortaaMedium-regular.fntdata"/><Relationship Id="rId11" Type="http://schemas.openxmlformats.org/officeDocument/2006/relationships/slide" Target="slides/slide5.xml"/><Relationship Id="rId33" Type="http://schemas.openxmlformats.org/officeDocument/2006/relationships/font" Target="fonts/Comfortaa-bold.fntdata"/><Relationship Id="rId10" Type="http://schemas.openxmlformats.org/officeDocument/2006/relationships/slide" Target="slides/slide4.xml"/><Relationship Id="rId32" Type="http://schemas.openxmlformats.org/officeDocument/2006/relationships/font" Target="fonts/Comfortaa-regular.fntdata"/><Relationship Id="rId13" Type="http://schemas.openxmlformats.org/officeDocument/2006/relationships/slide" Target="slides/slide7.xml"/><Relationship Id="rId12" Type="http://schemas.openxmlformats.org/officeDocument/2006/relationships/slide" Target="slides/slide6.xml"/><Relationship Id="rId34" Type="http://customschemas.google.com/relationships/presentationmetadata" Target="meta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obotoMedium-bold.fntdata"/><Relationship Id="rId18" Type="http://schemas.openxmlformats.org/officeDocument/2006/relationships/font" Target="fonts/RobotoMedium-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t/>
            </a:r>
            <a:endParaRPr b="1" sz="2300">
              <a:solidFill>
                <a:srgbClr val="1F2328"/>
              </a:solidFill>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 name="Google Shape;7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0"/>
              </a:spcBef>
              <a:spcAft>
                <a:spcPts val="0"/>
              </a:spcAft>
              <a:buClr>
                <a:schemeClr val="dk1"/>
              </a:buClr>
              <a:buSzPts val="1100"/>
              <a:buFont typeface="Arial"/>
              <a:buNone/>
            </a:pPr>
            <a:r>
              <a:t/>
            </a:r>
            <a:endParaRPr b="1" sz="2300">
              <a:solidFill>
                <a:srgbClr val="1F2328"/>
              </a:solidFill>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2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1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1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1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1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2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2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2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2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1.png"/><Relationship Id="rId5" Type="http://schemas.openxmlformats.org/officeDocument/2006/relationships/image" Target="../media/image14.pn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3.png"/><Relationship Id="rId5" Type="http://schemas.openxmlformats.org/officeDocument/2006/relationships/image" Target="../media/image11.png"/><Relationship Id="rId6" Type="http://schemas.openxmlformats.org/officeDocument/2006/relationships/image" Target="../media/image5.png"/><Relationship Id="rId7"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github.com/Pqlet/Hack-1-MIPT-2023" TargetMode="External"/><Relationship Id="rId4" Type="http://schemas.openxmlformats.org/officeDocument/2006/relationships/hyperlink" Target="https://drive.google.com/file/d/1xVdQKc3l3LvAXorB5JSu7ZyGoF8regHK/view" TargetMode="External"/><Relationship Id="rId5" Type="http://schemas.openxmlformats.org/officeDocument/2006/relationships/image" Target="../media/image9.png"/><Relationship Id="rId6"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311700" y="50525"/>
            <a:ext cx="8520600" cy="17394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5200"/>
              <a:buNone/>
            </a:pPr>
            <a:r>
              <a:rPr lang="ru" sz="3300">
                <a:latin typeface="Roboto Medium"/>
                <a:ea typeface="Roboto Medium"/>
                <a:cs typeface="Roboto Medium"/>
                <a:sym typeface="Roboto Medium"/>
              </a:rPr>
              <a:t>Определи своё место на Физтехе</a:t>
            </a:r>
            <a:endParaRPr sz="3300">
              <a:latin typeface="Roboto Medium"/>
              <a:ea typeface="Roboto Medium"/>
              <a:cs typeface="Roboto Medium"/>
              <a:sym typeface="Roboto Medium"/>
            </a:endParaRPr>
          </a:p>
        </p:txBody>
      </p:sp>
      <p:sp>
        <p:nvSpPr>
          <p:cNvPr id="55" name="Google Shape;55;p1"/>
          <p:cNvSpPr txBox="1"/>
          <p:nvPr>
            <p:ph idx="1" type="subTitle"/>
          </p:nvPr>
        </p:nvSpPr>
        <p:spPr>
          <a:xfrm>
            <a:off x="-1078725" y="1601375"/>
            <a:ext cx="11443800" cy="1316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b="1" lang="ru" sz="9600">
                <a:solidFill>
                  <a:srgbClr val="FF9C34"/>
                </a:solidFill>
                <a:latin typeface="Comfortaa"/>
                <a:ea typeface="Comfortaa"/>
                <a:cs typeface="Comfortaa"/>
                <a:sym typeface="Comfortaa"/>
              </a:rPr>
              <a:t>N</a:t>
            </a:r>
            <a:r>
              <a:rPr b="1" lang="ru" sz="9600">
                <a:solidFill>
                  <a:srgbClr val="990000"/>
                </a:solidFill>
                <a:latin typeface="Comfortaa"/>
                <a:ea typeface="Comfortaa"/>
                <a:cs typeface="Comfortaa"/>
                <a:sym typeface="Comfortaa"/>
              </a:rPr>
              <a:t>A</a:t>
            </a:r>
            <a:r>
              <a:rPr b="1" lang="ru" sz="9600">
                <a:solidFill>
                  <a:srgbClr val="FF9C34"/>
                </a:solidFill>
                <a:latin typeface="Comfortaa"/>
                <a:ea typeface="Comfortaa"/>
                <a:cs typeface="Comfortaa"/>
                <a:sym typeface="Comfortaa"/>
              </a:rPr>
              <a:t>N</a:t>
            </a:r>
            <a:r>
              <a:rPr b="1" lang="ru" sz="9600">
                <a:solidFill>
                  <a:srgbClr val="990000"/>
                </a:solidFill>
                <a:latin typeface="Comfortaa"/>
                <a:ea typeface="Comfortaa"/>
                <a:cs typeface="Comfortaa"/>
                <a:sym typeface="Comfortaa"/>
              </a:rPr>
              <a:t>O</a:t>
            </a:r>
            <a:endParaRPr b="1" sz="9600">
              <a:solidFill>
                <a:srgbClr val="990000"/>
              </a:solidFill>
              <a:latin typeface="Comfortaa"/>
              <a:ea typeface="Comfortaa"/>
              <a:cs typeface="Comfortaa"/>
              <a:sym typeface="Comfortaa"/>
            </a:endParaRPr>
          </a:p>
        </p:txBody>
      </p:sp>
      <p:pic>
        <p:nvPicPr>
          <p:cNvPr id="56" name="Google Shape;56;p1"/>
          <p:cNvPicPr preferRelativeResize="0"/>
          <p:nvPr/>
        </p:nvPicPr>
        <p:blipFill rotWithShape="1">
          <a:blip r:embed="rId3">
            <a:alphaModFix/>
          </a:blip>
          <a:srcRect b="0" l="0" r="0" t="0"/>
          <a:stretch/>
        </p:blipFill>
        <p:spPr>
          <a:xfrm>
            <a:off x="1683063" y="4180747"/>
            <a:ext cx="2139164" cy="954600"/>
          </a:xfrm>
          <a:prstGeom prst="rect">
            <a:avLst/>
          </a:prstGeom>
          <a:noFill/>
          <a:ln>
            <a:noFill/>
          </a:ln>
        </p:spPr>
      </p:pic>
      <p:pic>
        <p:nvPicPr>
          <p:cNvPr id="57" name="Google Shape;57;p1"/>
          <p:cNvPicPr preferRelativeResize="0"/>
          <p:nvPr/>
        </p:nvPicPr>
        <p:blipFill rotWithShape="1">
          <a:blip r:embed="rId4">
            <a:alphaModFix/>
          </a:blip>
          <a:srcRect b="0" l="0" r="0" t="0"/>
          <a:stretch/>
        </p:blipFill>
        <p:spPr>
          <a:xfrm>
            <a:off x="311700" y="3226150"/>
            <a:ext cx="2259408" cy="954600"/>
          </a:xfrm>
          <a:prstGeom prst="rect">
            <a:avLst/>
          </a:prstGeom>
          <a:noFill/>
          <a:ln>
            <a:noFill/>
          </a:ln>
        </p:spPr>
      </p:pic>
      <p:pic>
        <p:nvPicPr>
          <p:cNvPr id="58" name="Google Shape;58;p1"/>
          <p:cNvPicPr preferRelativeResize="0"/>
          <p:nvPr/>
        </p:nvPicPr>
        <p:blipFill rotWithShape="1">
          <a:blip r:embed="rId5">
            <a:alphaModFix/>
          </a:blip>
          <a:srcRect b="0" l="0" r="0" t="0"/>
          <a:stretch/>
        </p:blipFill>
        <p:spPr>
          <a:xfrm>
            <a:off x="5333288" y="4180745"/>
            <a:ext cx="1665117" cy="792600"/>
          </a:xfrm>
          <a:prstGeom prst="rect">
            <a:avLst/>
          </a:prstGeom>
          <a:noFill/>
          <a:ln>
            <a:noFill/>
          </a:ln>
        </p:spPr>
      </p:pic>
      <p:pic>
        <p:nvPicPr>
          <p:cNvPr id="59" name="Google Shape;59;p1"/>
          <p:cNvPicPr preferRelativeResize="0"/>
          <p:nvPr/>
        </p:nvPicPr>
        <p:blipFill rotWithShape="1">
          <a:blip r:embed="rId6">
            <a:alphaModFix/>
          </a:blip>
          <a:srcRect b="0" l="0" r="0" t="0"/>
          <a:stretch/>
        </p:blipFill>
        <p:spPr>
          <a:xfrm>
            <a:off x="6998405" y="3274548"/>
            <a:ext cx="1665126" cy="857792"/>
          </a:xfrm>
          <a:prstGeom prst="rect">
            <a:avLst/>
          </a:prstGeom>
          <a:noFill/>
          <a:ln>
            <a:noFill/>
          </a:ln>
        </p:spPr>
      </p:pic>
      <p:sp>
        <p:nvSpPr>
          <p:cNvPr id="60" name="Google Shape;60;p1"/>
          <p:cNvSpPr txBox="1"/>
          <p:nvPr/>
        </p:nvSpPr>
        <p:spPr>
          <a:xfrm>
            <a:off x="2717400" y="2785225"/>
            <a:ext cx="3752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ru" sz="1400" u="none" cap="none" strike="noStrike">
                <a:solidFill>
                  <a:schemeClr val="lt2"/>
                </a:solidFill>
                <a:latin typeface="Comfortaa Medium"/>
                <a:ea typeface="Comfortaa Medium"/>
                <a:cs typeface="Comfortaa Medium"/>
                <a:sym typeface="Comfortaa Medium"/>
              </a:rPr>
              <a:t>Nikita      Arina         Nastya         Olya</a:t>
            </a:r>
            <a:endParaRPr b="0" i="0" sz="1400" u="none" cap="none" strike="noStrike">
              <a:solidFill>
                <a:schemeClr val="lt2"/>
              </a:solidFill>
              <a:latin typeface="Comfortaa Medium"/>
              <a:ea typeface="Comfortaa Medium"/>
              <a:cs typeface="Comfortaa Medium"/>
              <a:sym typeface="Comfortaa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0"/>
          <p:cNvSpPr/>
          <p:nvPr/>
        </p:nvSpPr>
        <p:spPr>
          <a:xfrm>
            <a:off x="0" y="4795075"/>
            <a:ext cx="9144000" cy="348300"/>
          </a:xfrm>
          <a:prstGeom prst="rect">
            <a:avLst/>
          </a:prstGeom>
          <a:solidFill>
            <a:srgbClr val="00B0F0"/>
          </a:solidFill>
          <a:ln cap="flat" cmpd="sng" w="9525">
            <a:solidFill>
              <a:srgbClr val="00B0F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0"/>
          <p:cNvSpPr txBox="1"/>
          <p:nvPr>
            <p:ph idx="12" type="sldNum"/>
          </p:nvPr>
        </p:nvSpPr>
        <p:spPr>
          <a:xfrm>
            <a:off x="8472450" y="4795076"/>
            <a:ext cx="548700" cy="348300"/>
          </a:xfrm>
          <a:prstGeom prst="rect">
            <a:avLst/>
          </a:prstGeom>
          <a:noFill/>
          <a:ln>
            <a:noFill/>
          </a:ln>
        </p:spPr>
        <p:txBody>
          <a:bodyPr anchorCtr="0" anchor="ctr" bIns="18000" lIns="90000" spcFirstLastPara="1" rIns="126000" wrap="square" tIns="18000">
            <a:noAutofit/>
          </a:bodyPr>
          <a:lstStyle/>
          <a:p>
            <a:pPr indent="0" lvl="0" marL="0" rtl="0" algn="r">
              <a:lnSpc>
                <a:spcPct val="100000"/>
              </a:lnSpc>
              <a:spcBef>
                <a:spcPts val="0"/>
              </a:spcBef>
              <a:spcAft>
                <a:spcPts val="0"/>
              </a:spcAft>
              <a:buSzPts val="1400"/>
              <a:buNone/>
            </a:pPr>
            <a:fld id="{00000000-1234-1234-1234-123412341234}" type="slidenum">
              <a:rPr lang="ru" sz="1400">
                <a:solidFill>
                  <a:schemeClr val="lt1"/>
                </a:solidFill>
              </a:rPr>
              <a:t>‹#›</a:t>
            </a:fld>
            <a:endParaRPr sz="1400">
              <a:solidFill>
                <a:schemeClr val="lt1"/>
              </a:solidFill>
            </a:endParaRPr>
          </a:p>
        </p:txBody>
      </p:sp>
      <p:sp>
        <p:nvSpPr>
          <p:cNvPr id="140" name="Google Shape;140;p10"/>
          <p:cNvSpPr txBox="1"/>
          <p:nvPr>
            <p:ph type="title"/>
          </p:nvPr>
        </p:nvSpPr>
        <p:spPr>
          <a:xfrm>
            <a:off x="311700" y="0"/>
            <a:ext cx="8520600" cy="572700"/>
          </a:xfrm>
          <a:prstGeom prst="rect">
            <a:avLst/>
          </a:prstGeom>
          <a:noFill/>
          <a:ln>
            <a:noFill/>
          </a:ln>
        </p:spPr>
        <p:txBody>
          <a:bodyPr anchorCtr="0" anchor="t" bIns="54000" lIns="91425" spcFirstLastPara="1" rIns="91425" wrap="square" tIns="54000">
            <a:noAutofit/>
          </a:bodyPr>
          <a:lstStyle/>
          <a:p>
            <a:pPr indent="0" lvl="0" marL="0" rtl="0" algn="ctr">
              <a:lnSpc>
                <a:spcPct val="100000"/>
              </a:lnSpc>
              <a:spcBef>
                <a:spcPts val="0"/>
              </a:spcBef>
              <a:spcAft>
                <a:spcPts val="0"/>
              </a:spcAft>
              <a:buSzPts val="990"/>
              <a:buNone/>
            </a:pPr>
            <a:r>
              <a:rPr lang="ru" sz="2820">
                <a:latin typeface="Roboto"/>
                <a:ea typeface="Roboto"/>
                <a:cs typeface="Roboto"/>
                <a:sym typeface="Roboto"/>
              </a:rPr>
              <a:t>google colab</a:t>
            </a:r>
            <a:endParaRPr sz="2820">
              <a:latin typeface="Roboto"/>
              <a:ea typeface="Roboto"/>
              <a:cs typeface="Roboto"/>
              <a:sym typeface="Roboto"/>
            </a:endParaRPr>
          </a:p>
        </p:txBody>
      </p:sp>
      <p:sp>
        <p:nvSpPr>
          <p:cNvPr id="141" name="Google Shape;141;p10"/>
          <p:cNvSpPr txBox="1"/>
          <p:nvPr>
            <p:ph idx="1" type="body"/>
          </p:nvPr>
        </p:nvSpPr>
        <p:spPr>
          <a:xfrm>
            <a:off x="181775" y="3737258"/>
            <a:ext cx="3590700" cy="1001100"/>
          </a:xfrm>
          <a:prstGeom prst="rect">
            <a:avLst/>
          </a:prstGeom>
          <a:noFill/>
          <a:ln>
            <a:noFill/>
          </a:ln>
        </p:spPr>
        <p:txBody>
          <a:bodyPr anchorCtr="0" anchor="t" bIns="91425" lIns="91425" spcFirstLastPara="1" rIns="91425" wrap="square" tIns="91425">
            <a:normAutofit/>
          </a:bodyPr>
          <a:lstStyle/>
          <a:p>
            <a:pPr indent="-349250" lvl="0" marL="457200" rtl="0" algn="l">
              <a:lnSpc>
                <a:spcPct val="140000"/>
              </a:lnSpc>
              <a:spcBef>
                <a:spcPts val="0"/>
              </a:spcBef>
              <a:spcAft>
                <a:spcPts val="0"/>
              </a:spcAft>
              <a:buClr>
                <a:schemeClr val="dk1"/>
              </a:buClr>
              <a:buSzPts val="1900"/>
              <a:buFont typeface="Roboto"/>
              <a:buChar char="●"/>
            </a:pPr>
            <a:r>
              <a:rPr lang="ru" sz="1900">
                <a:solidFill>
                  <a:schemeClr val="dk1"/>
                </a:solidFill>
                <a:latin typeface="Roboto"/>
                <a:ea typeface="Roboto"/>
                <a:cs typeface="Roboto"/>
                <a:sym typeface="Roboto"/>
              </a:rPr>
              <a:t>Почти kernel competition</a:t>
            </a:r>
            <a:endParaRPr sz="1900">
              <a:solidFill>
                <a:schemeClr val="dk1"/>
              </a:solidFill>
              <a:latin typeface="Roboto"/>
              <a:ea typeface="Roboto"/>
              <a:cs typeface="Roboto"/>
              <a:sym typeface="Roboto"/>
            </a:endParaRPr>
          </a:p>
          <a:p>
            <a:pPr indent="0" lvl="0" marL="0" rtl="0" algn="l">
              <a:lnSpc>
                <a:spcPct val="140000"/>
              </a:lnSpc>
              <a:spcBef>
                <a:spcPts val="0"/>
              </a:spcBef>
              <a:spcAft>
                <a:spcPts val="0"/>
              </a:spcAft>
              <a:buSzPts val="1800"/>
              <a:buNone/>
            </a:pPr>
            <a:r>
              <a:t/>
            </a:r>
            <a:endParaRPr sz="1900">
              <a:solidFill>
                <a:schemeClr val="dk1"/>
              </a:solidFill>
              <a:latin typeface="Roboto"/>
              <a:ea typeface="Roboto"/>
              <a:cs typeface="Roboto"/>
              <a:sym typeface="Roboto"/>
            </a:endParaRPr>
          </a:p>
        </p:txBody>
      </p:sp>
      <p:sp>
        <p:nvSpPr>
          <p:cNvPr id="142" name="Google Shape;142;p10"/>
          <p:cNvSpPr txBox="1"/>
          <p:nvPr/>
        </p:nvSpPr>
        <p:spPr>
          <a:xfrm>
            <a:off x="5386175" y="3369700"/>
            <a:ext cx="15672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ru" sz="2000" u="none" cap="none" strike="noStrike">
                <a:solidFill>
                  <a:schemeClr val="lt1"/>
                </a:solidFill>
                <a:latin typeface="Arial"/>
                <a:ea typeface="Arial"/>
                <a:cs typeface="Arial"/>
                <a:sym typeface="Arial"/>
              </a:rPr>
              <a:t>us training</a:t>
            </a:r>
            <a:endParaRPr b="1" i="0" sz="2000" u="none" cap="none" strike="noStrike">
              <a:solidFill>
                <a:schemeClr val="lt1"/>
              </a:solidFill>
              <a:latin typeface="Arial"/>
              <a:ea typeface="Arial"/>
              <a:cs typeface="Arial"/>
              <a:sym typeface="Arial"/>
            </a:endParaRPr>
          </a:p>
        </p:txBody>
      </p:sp>
      <p:pic>
        <p:nvPicPr>
          <p:cNvPr id="143" name="Google Shape;143;p10"/>
          <p:cNvPicPr preferRelativeResize="0"/>
          <p:nvPr/>
        </p:nvPicPr>
        <p:blipFill rotWithShape="1">
          <a:blip r:embed="rId3">
            <a:alphaModFix/>
          </a:blip>
          <a:srcRect b="0" l="0" r="0" t="0"/>
          <a:stretch/>
        </p:blipFill>
        <p:spPr>
          <a:xfrm>
            <a:off x="436390" y="954198"/>
            <a:ext cx="3700475" cy="2556700"/>
          </a:xfrm>
          <a:prstGeom prst="rect">
            <a:avLst/>
          </a:prstGeom>
          <a:noFill/>
          <a:ln>
            <a:noFill/>
          </a:ln>
        </p:spPr>
      </p:pic>
      <p:pic>
        <p:nvPicPr>
          <p:cNvPr id="144" name="Google Shape;144;p10"/>
          <p:cNvPicPr preferRelativeResize="0"/>
          <p:nvPr/>
        </p:nvPicPr>
        <p:blipFill rotWithShape="1">
          <a:blip r:embed="rId4">
            <a:alphaModFix/>
          </a:blip>
          <a:srcRect b="0" l="0" r="0" t="0"/>
          <a:stretch/>
        </p:blipFill>
        <p:spPr>
          <a:xfrm>
            <a:off x="6146700" y="160225"/>
            <a:ext cx="2685600" cy="4578125"/>
          </a:xfrm>
          <a:prstGeom prst="rect">
            <a:avLst/>
          </a:prstGeom>
          <a:noFill/>
          <a:ln>
            <a:noFill/>
          </a:ln>
        </p:spPr>
      </p:pic>
      <p:pic>
        <p:nvPicPr>
          <p:cNvPr id="145" name="Google Shape;145;p10"/>
          <p:cNvPicPr preferRelativeResize="0"/>
          <p:nvPr/>
        </p:nvPicPr>
        <p:blipFill rotWithShape="1">
          <a:blip r:embed="rId5">
            <a:alphaModFix/>
          </a:blip>
          <a:srcRect b="0" l="0" r="0" t="0"/>
          <a:stretch/>
        </p:blipFill>
        <p:spPr>
          <a:xfrm>
            <a:off x="6310487" y="1731512"/>
            <a:ext cx="2230675" cy="894200"/>
          </a:xfrm>
          <a:prstGeom prst="rect">
            <a:avLst/>
          </a:prstGeom>
          <a:noFill/>
          <a:ln>
            <a:noFill/>
          </a:ln>
        </p:spPr>
      </p:pic>
      <p:pic>
        <p:nvPicPr>
          <p:cNvPr id="146" name="Google Shape;146;p10"/>
          <p:cNvPicPr preferRelativeResize="0"/>
          <p:nvPr/>
        </p:nvPicPr>
        <p:blipFill rotWithShape="1">
          <a:blip r:embed="rId6">
            <a:alphaModFix/>
          </a:blip>
          <a:srcRect b="0" l="0" r="0" t="0"/>
          <a:stretch/>
        </p:blipFill>
        <p:spPr>
          <a:xfrm>
            <a:off x="8011041" y="858475"/>
            <a:ext cx="390525" cy="400050"/>
          </a:xfrm>
          <a:prstGeom prst="rect">
            <a:avLst/>
          </a:prstGeom>
          <a:noFill/>
          <a:ln>
            <a:noFill/>
          </a:ln>
        </p:spPr>
      </p:pic>
      <p:pic>
        <p:nvPicPr>
          <p:cNvPr id="147" name="Google Shape;147;p10"/>
          <p:cNvPicPr preferRelativeResize="0"/>
          <p:nvPr/>
        </p:nvPicPr>
        <p:blipFill rotWithShape="1">
          <a:blip r:embed="rId7">
            <a:alphaModFix/>
          </a:blip>
          <a:srcRect b="0" l="0" r="0" t="0"/>
          <a:stretch/>
        </p:blipFill>
        <p:spPr>
          <a:xfrm>
            <a:off x="6310466" y="3667825"/>
            <a:ext cx="361950" cy="361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1"/>
          <p:cNvSpPr txBox="1"/>
          <p:nvPr>
            <p:ph type="title"/>
          </p:nvPr>
        </p:nvSpPr>
        <p:spPr>
          <a:xfrm>
            <a:off x="311700" y="162975"/>
            <a:ext cx="8520600" cy="572700"/>
          </a:xfrm>
          <a:prstGeom prst="rect">
            <a:avLst/>
          </a:prstGeom>
          <a:noFill/>
          <a:ln>
            <a:noFill/>
          </a:ln>
        </p:spPr>
        <p:txBody>
          <a:bodyPr anchorCtr="0" anchor="t" bIns="54000" lIns="91425" spcFirstLastPara="1" rIns="91425" wrap="square" tIns="54000">
            <a:noAutofit/>
          </a:bodyPr>
          <a:lstStyle/>
          <a:p>
            <a:pPr indent="0" lvl="0" marL="0" rtl="0" algn="ctr">
              <a:lnSpc>
                <a:spcPct val="100000"/>
              </a:lnSpc>
              <a:spcBef>
                <a:spcPts val="0"/>
              </a:spcBef>
              <a:spcAft>
                <a:spcPts val="0"/>
              </a:spcAft>
              <a:buSzPts val="990"/>
              <a:buNone/>
            </a:pPr>
            <a:r>
              <a:rPr lang="ru" sz="2820">
                <a:latin typeface="Roboto"/>
                <a:ea typeface="Roboto"/>
                <a:cs typeface="Roboto"/>
                <a:sym typeface="Roboto"/>
              </a:rPr>
              <a:t>team</a:t>
            </a:r>
            <a:endParaRPr sz="2820">
              <a:latin typeface="Roboto"/>
              <a:ea typeface="Roboto"/>
              <a:cs typeface="Roboto"/>
              <a:sym typeface="Roboto"/>
            </a:endParaRPr>
          </a:p>
        </p:txBody>
      </p:sp>
      <p:sp>
        <p:nvSpPr>
          <p:cNvPr id="153" name="Google Shape;153;p11"/>
          <p:cNvSpPr txBox="1"/>
          <p:nvPr>
            <p:ph idx="1" type="body"/>
          </p:nvPr>
        </p:nvSpPr>
        <p:spPr>
          <a:xfrm>
            <a:off x="272875" y="2971400"/>
            <a:ext cx="2029500" cy="164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Курдюков</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Никита</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t/>
            </a:r>
            <a:endParaRPr sz="1400">
              <a:solidFill>
                <a:schemeClr val="dk1"/>
              </a:solidFill>
              <a:latin typeface="Montserrat Medium"/>
              <a:ea typeface="Montserrat Medium"/>
              <a:cs typeface="Montserrat Medium"/>
              <a:sym typeface="Montserrat Medium"/>
            </a:endParaRPr>
          </a:p>
          <a:p>
            <a:pPr indent="0" lvl="0" marL="0" rtl="0" algn="just">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НИУ МЭИ</a:t>
            </a:r>
            <a:endParaRPr sz="1400">
              <a:solidFill>
                <a:schemeClr val="dk1"/>
              </a:solidFill>
              <a:latin typeface="Montserrat Medium"/>
              <a:ea typeface="Montserrat Medium"/>
              <a:cs typeface="Montserrat Medium"/>
              <a:sym typeface="Montserrat Medium"/>
            </a:endParaRPr>
          </a:p>
          <a:p>
            <a:pPr indent="0" lvl="0" marL="0" rtl="0" algn="just">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@CapturedGenie</a:t>
            </a:r>
            <a:endParaRPr sz="1400">
              <a:solidFill>
                <a:schemeClr val="dk1"/>
              </a:solidFill>
              <a:latin typeface="Montserrat Medium"/>
              <a:ea typeface="Montserrat Medium"/>
              <a:cs typeface="Montserrat Medium"/>
              <a:sym typeface="Montserrat Medium"/>
            </a:endParaRPr>
          </a:p>
          <a:p>
            <a:pPr indent="0" lvl="0" marL="0" rtl="0" algn="just">
              <a:lnSpc>
                <a:spcPct val="115000"/>
              </a:lnSpc>
              <a:spcBef>
                <a:spcPts val="0"/>
              </a:spcBef>
              <a:spcAft>
                <a:spcPts val="0"/>
              </a:spcAft>
              <a:buSzPts val="1800"/>
              <a:buNone/>
            </a:pPr>
            <a:r>
              <a:rPr lang="ru" sz="1400">
                <a:solidFill>
                  <a:srgbClr val="999999"/>
                </a:solidFill>
                <a:latin typeface="Montserrat Medium"/>
                <a:ea typeface="Montserrat Medium"/>
                <a:cs typeface="Montserrat Medium"/>
                <a:sym typeface="Montserrat Medium"/>
              </a:rPr>
              <a:t>CV (Comp Villain)</a:t>
            </a:r>
            <a:endParaRPr sz="1400">
              <a:solidFill>
                <a:srgbClr val="999999"/>
              </a:solidFill>
              <a:latin typeface="Montserrat Medium"/>
              <a:ea typeface="Montserrat Medium"/>
              <a:cs typeface="Montserrat Medium"/>
              <a:sym typeface="Montserrat Medium"/>
            </a:endParaRPr>
          </a:p>
        </p:txBody>
      </p:sp>
      <p:sp>
        <p:nvSpPr>
          <p:cNvPr id="154" name="Google Shape;154;p11"/>
          <p:cNvSpPr/>
          <p:nvPr/>
        </p:nvSpPr>
        <p:spPr>
          <a:xfrm>
            <a:off x="0" y="4795075"/>
            <a:ext cx="9144000" cy="348300"/>
          </a:xfrm>
          <a:prstGeom prst="rect">
            <a:avLst/>
          </a:prstGeom>
          <a:solidFill>
            <a:srgbClr val="00B0F0"/>
          </a:solidFill>
          <a:ln cap="flat" cmpd="sng" w="9525">
            <a:solidFill>
              <a:srgbClr val="00B0F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Medium"/>
              <a:ea typeface="Montserrat Medium"/>
              <a:cs typeface="Montserrat Medium"/>
              <a:sym typeface="Montserrat Medium"/>
            </a:endParaRPr>
          </a:p>
        </p:txBody>
      </p:sp>
      <p:sp>
        <p:nvSpPr>
          <p:cNvPr id="155" name="Google Shape;155;p11"/>
          <p:cNvSpPr txBox="1"/>
          <p:nvPr>
            <p:ph idx="1" type="body"/>
          </p:nvPr>
        </p:nvSpPr>
        <p:spPr>
          <a:xfrm>
            <a:off x="6945800" y="2971400"/>
            <a:ext cx="2240400" cy="151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Замышевская</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Арина</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НИУ ВШЭ</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@nimblesquirrel</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Clr>
                <a:schemeClr val="dk1"/>
              </a:buClr>
              <a:buSzPts val="1100"/>
              <a:buFont typeface="Arial"/>
              <a:buNone/>
            </a:pPr>
            <a:r>
              <a:rPr lang="ru" sz="1400">
                <a:solidFill>
                  <a:srgbClr val="999999"/>
                </a:solidFill>
                <a:latin typeface="Montserrat Medium"/>
                <a:ea typeface="Montserrat Medium"/>
                <a:cs typeface="Montserrat Medium"/>
                <a:sym typeface="Montserrat Medium"/>
              </a:rPr>
              <a:t>NLP (fusion hacker)</a:t>
            </a:r>
            <a:endParaRPr sz="1400">
              <a:solidFill>
                <a:schemeClr val="dk1"/>
              </a:solidFill>
              <a:latin typeface="Montserrat Medium"/>
              <a:ea typeface="Montserrat Medium"/>
              <a:cs typeface="Montserrat Medium"/>
              <a:sym typeface="Montserrat Medium"/>
            </a:endParaRPr>
          </a:p>
        </p:txBody>
      </p:sp>
      <p:sp>
        <p:nvSpPr>
          <p:cNvPr id="156" name="Google Shape;156;p11"/>
          <p:cNvSpPr txBox="1"/>
          <p:nvPr>
            <p:ph idx="1" type="body"/>
          </p:nvPr>
        </p:nvSpPr>
        <p:spPr>
          <a:xfrm>
            <a:off x="4640150" y="2971400"/>
            <a:ext cx="2132100" cy="151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Иванова </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Настя</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НИУ ВШЭ</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@freiheitttt</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Clr>
                <a:schemeClr val="dk1"/>
              </a:buClr>
              <a:buSzPts val="1100"/>
              <a:buFont typeface="Arial"/>
              <a:buNone/>
            </a:pPr>
            <a:r>
              <a:rPr lang="ru" sz="1400">
                <a:solidFill>
                  <a:srgbClr val="999999"/>
                </a:solidFill>
                <a:latin typeface="Montserrat Medium"/>
                <a:ea typeface="Montserrat Medium"/>
                <a:cs typeface="Montserrat Medium"/>
                <a:sym typeface="Montserrat Medium"/>
              </a:rPr>
              <a:t>NLP (fusion hacker)</a:t>
            </a:r>
            <a:endParaRPr sz="1400">
              <a:solidFill>
                <a:srgbClr val="999999"/>
              </a:solidFill>
              <a:latin typeface="Montserrat Medium"/>
              <a:ea typeface="Montserrat Medium"/>
              <a:cs typeface="Montserrat Medium"/>
              <a:sym typeface="Montserrat Medium"/>
            </a:endParaRPr>
          </a:p>
        </p:txBody>
      </p:sp>
      <p:sp>
        <p:nvSpPr>
          <p:cNvPr id="157" name="Google Shape;157;p11"/>
          <p:cNvSpPr txBox="1"/>
          <p:nvPr>
            <p:ph idx="1" type="body"/>
          </p:nvPr>
        </p:nvSpPr>
        <p:spPr>
          <a:xfrm>
            <a:off x="2607788" y="2971400"/>
            <a:ext cx="1858800" cy="164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Матыкина </a:t>
            </a:r>
            <a:br>
              <a:rPr lang="ru" sz="1400">
                <a:solidFill>
                  <a:schemeClr val="dk1"/>
                </a:solidFill>
                <a:latin typeface="Montserrat Medium"/>
                <a:ea typeface="Montserrat Medium"/>
                <a:cs typeface="Montserrat Medium"/>
                <a:sym typeface="Montserrat Medium"/>
              </a:rPr>
            </a:br>
            <a:r>
              <a:rPr lang="ru" sz="1400">
                <a:solidFill>
                  <a:schemeClr val="dk1"/>
                </a:solidFill>
                <a:latin typeface="Montserrat Medium"/>
                <a:ea typeface="Montserrat Medium"/>
                <a:cs typeface="Montserrat Medium"/>
                <a:sym typeface="Montserrat Medium"/>
              </a:rPr>
              <a:t>Ольга</a:t>
            </a:r>
            <a:br>
              <a:rPr lang="ru" sz="1400">
                <a:solidFill>
                  <a:schemeClr val="dk1"/>
                </a:solidFill>
                <a:latin typeface="Montserrat Medium"/>
                <a:ea typeface="Montserrat Medium"/>
                <a:cs typeface="Montserrat Medium"/>
                <a:sym typeface="Montserrat Medium"/>
              </a:rPr>
            </a:b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ВГУ</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rPr lang="ru" sz="1400">
                <a:solidFill>
                  <a:schemeClr val="dk1"/>
                </a:solidFill>
                <a:latin typeface="Montserrat Medium"/>
                <a:ea typeface="Montserrat Medium"/>
                <a:cs typeface="Montserrat Medium"/>
                <a:sym typeface="Montserrat Medium"/>
              </a:rPr>
              <a:t>@olgamatykina</a:t>
            </a:r>
            <a:endParaRPr sz="1400">
              <a:solidFill>
                <a:schemeClr val="dk1"/>
              </a:solidFill>
              <a:latin typeface="Montserrat Medium"/>
              <a:ea typeface="Montserrat Medium"/>
              <a:cs typeface="Montserrat Medium"/>
              <a:sym typeface="Montserrat Medium"/>
            </a:endParaRPr>
          </a:p>
          <a:p>
            <a:pPr indent="0" lvl="0" marL="0" rtl="0" algn="l">
              <a:lnSpc>
                <a:spcPct val="115000"/>
              </a:lnSpc>
              <a:spcBef>
                <a:spcPts val="0"/>
              </a:spcBef>
              <a:spcAft>
                <a:spcPts val="0"/>
              </a:spcAft>
              <a:buSzPts val="1800"/>
              <a:buNone/>
            </a:pPr>
            <a:r>
              <a:rPr lang="ru" sz="1400">
                <a:solidFill>
                  <a:srgbClr val="999999"/>
                </a:solidFill>
                <a:latin typeface="Montserrat Medium"/>
                <a:ea typeface="Montserrat Medium"/>
                <a:cs typeface="Montserrat Medium"/>
                <a:sym typeface="Montserrat Medium"/>
              </a:rPr>
              <a:t>Head of tuning (LB destroyer)</a:t>
            </a:r>
            <a:endParaRPr sz="1400">
              <a:solidFill>
                <a:srgbClr val="999999"/>
              </a:solidFill>
              <a:latin typeface="Montserrat Medium"/>
              <a:ea typeface="Montserrat Medium"/>
              <a:cs typeface="Montserrat Medium"/>
              <a:sym typeface="Montserrat Medium"/>
            </a:endParaRPr>
          </a:p>
        </p:txBody>
      </p:sp>
      <p:sp>
        <p:nvSpPr>
          <p:cNvPr id="158" name="Google Shape;158;p11"/>
          <p:cNvSpPr txBox="1"/>
          <p:nvPr>
            <p:ph idx="12" type="sldNum"/>
          </p:nvPr>
        </p:nvSpPr>
        <p:spPr>
          <a:xfrm>
            <a:off x="8472450" y="4795076"/>
            <a:ext cx="548700" cy="348300"/>
          </a:xfrm>
          <a:prstGeom prst="rect">
            <a:avLst/>
          </a:prstGeom>
          <a:noFill/>
          <a:ln>
            <a:noFill/>
          </a:ln>
        </p:spPr>
        <p:txBody>
          <a:bodyPr anchorCtr="0" anchor="ctr" bIns="18000" lIns="90000" spcFirstLastPara="1" rIns="126000" wrap="square" tIns="18000">
            <a:noAutofit/>
          </a:bodyPr>
          <a:lstStyle/>
          <a:p>
            <a:pPr indent="0" lvl="0" marL="0" rtl="0" algn="r">
              <a:lnSpc>
                <a:spcPct val="100000"/>
              </a:lnSpc>
              <a:spcBef>
                <a:spcPts val="0"/>
              </a:spcBef>
              <a:spcAft>
                <a:spcPts val="0"/>
              </a:spcAft>
              <a:buSzPts val="1400"/>
              <a:buNone/>
            </a:pPr>
            <a:fld id="{00000000-1234-1234-1234-123412341234}" type="slidenum">
              <a:rPr lang="ru" sz="1400">
                <a:solidFill>
                  <a:schemeClr val="lt1"/>
                </a:solidFill>
                <a:latin typeface="Montserrat Medium"/>
                <a:ea typeface="Montserrat Medium"/>
                <a:cs typeface="Montserrat Medium"/>
                <a:sym typeface="Montserrat Medium"/>
              </a:rPr>
              <a:t>‹#›</a:t>
            </a:fld>
            <a:endParaRPr sz="1400">
              <a:solidFill>
                <a:schemeClr val="lt1"/>
              </a:solidFill>
              <a:latin typeface="Montserrat Medium"/>
              <a:ea typeface="Montserrat Medium"/>
              <a:cs typeface="Montserrat Medium"/>
              <a:sym typeface="Montserrat Medium"/>
            </a:endParaRPr>
          </a:p>
        </p:txBody>
      </p:sp>
      <p:sp>
        <p:nvSpPr>
          <p:cNvPr id="159" name="Google Shape;159;p11"/>
          <p:cNvSpPr txBox="1"/>
          <p:nvPr>
            <p:ph type="title"/>
          </p:nvPr>
        </p:nvSpPr>
        <p:spPr>
          <a:xfrm>
            <a:off x="229850" y="4735275"/>
            <a:ext cx="8520600" cy="572700"/>
          </a:xfrm>
          <a:prstGeom prst="rect">
            <a:avLst/>
          </a:prstGeom>
          <a:noFill/>
          <a:ln>
            <a:noFill/>
          </a:ln>
        </p:spPr>
        <p:txBody>
          <a:bodyPr anchorCtr="0" anchor="t" bIns="54000" lIns="91425" spcFirstLastPara="1" rIns="91425" wrap="square" tIns="54000">
            <a:noAutofit/>
          </a:bodyPr>
          <a:lstStyle/>
          <a:p>
            <a:pPr indent="0" lvl="0" marL="0" rtl="0" algn="ctr">
              <a:lnSpc>
                <a:spcPct val="100000"/>
              </a:lnSpc>
              <a:spcBef>
                <a:spcPts val="0"/>
              </a:spcBef>
              <a:spcAft>
                <a:spcPts val="0"/>
              </a:spcAft>
              <a:buSzPts val="990"/>
              <a:buNone/>
            </a:pPr>
            <a:r>
              <a:rPr lang="ru" sz="2120">
                <a:solidFill>
                  <a:schemeClr val="lt1"/>
                </a:solidFill>
                <a:latin typeface="Roboto"/>
                <a:ea typeface="Roboto"/>
                <a:cs typeface="Roboto"/>
                <a:sym typeface="Roboto"/>
              </a:rPr>
              <a:t>+коллективный тюнинг модельки</a:t>
            </a:r>
            <a:endParaRPr sz="2120">
              <a:solidFill>
                <a:schemeClr val="lt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2"/>
          <p:cNvSpPr/>
          <p:nvPr/>
        </p:nvSpPr>
        <p:spPr>
          <a:xfrm>
            <a:off x="0" y="4795075"/>
            <a:ext cx="9144000" cy="348300"/>
          </a:xfrm>
          <a:prstGeom prst="rect">
            <a:avLst/>
          </a:prstGeom>
          <a:solidFill>
            <a:srgbClr val="00B0F0"/>
          </a:solidFill>
          <a:ln cap="flat" cmpd="sng" w="9525">
            <a:solidFill>
              <a:srgbClr val="00B0F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2"/>
          <p:cNvSpPr txBox="1"/>
          <p:nvPr>
            <p:ph idx="12" type="sldNum"/>
          </p:nvPr>
        </p:nvSpPr>
        <p:spPr>
          <a:xfrm>
            <a:off x="8472450" y="4795076"/>
            <a:ext cx="548700" cy="348300"/>
          </a:xfrm>
          <a:prstGeom prst="rect">
            <a:avLst/>
          </a:prstGeom>
          <a:noFill/>
          <a:ln>
            <a:noFill/>
          </a:ln>
        </p:spPr>
        <p:txBody>
          <a:bodyPr anchorCtr="0" anchor="ctr" bIns="18000" lIns="90000" spcFirstLastPara="1" rIns="126000" wrap="square" tIns="18000">
            <a:noAutofit/>
          </a:bodyPr>
          <a:lstStyle/>
          <a:p>
            <a:pPr indent="0" lvl="0" marL="0" rtl="0" algn="r">
              <a:lnSpc>
                <a:spcPct val="100000"/>
              </a:lnSpc>
              <a:spcBef>
                <a:spcPts val="0"/>
              </a:spcBef>
              <a:spcAft>
                <a:spcPts val="0"/>
              </a:spcAft>
              <a:buSzPts val="1400"/>
              <a:buNone/>
            </a:pPr>
            <a:fld id="{00000000-1234-1234-1234-123412341234}" type="slidenum">
              <a:rPr lang="ru" sz="1400">
                <a:solidFill>
                  <a:schemeClr val="lt1"/>
                </a:solidFill>
              </a:rPr>
              <a:t>‹#›</a:t>
            </a:fld>
            <a:endParaRPr sz="1400">
              <a:solidFill>
                <a:schemeClr val="lt1"/>
              </a:solidFill>
            </a:endParaRPr>
          </a:p>
        </p:txBody>
      </p:sp>
      <p:sp>
        <p:nvSpPr>
          <p:cNvPr id="67" name="Google Shape;67;p2"/>
          <p:cNvSpPr txBox="1"/>
          <p:nvPr>
            <p:ph type="title"/>
          </p:nvPr>
        </p:nvSpPr>
        <p:spPr>
          <a:xfrm>
            <a:off x="311700" y="163850"/>
            <a:ext cx="8520600" cy="572700"/>
          </a:xfrm>
          <a:prstGeom prst="rect">
            <a:avLst/>
          </a:prstGeom>
          <a:noFill/>
          <a:ln>
            <a:noFill/>
          </a:ln>
        </p:spPr>
        <p:txBody>
          <a:bodyPr anchorCtr="0" anchor="t" bIns="54000" lIns="91425" spcFirstLastPara="1" rIns="91425" wrap="square" tIns="54000">
            <a:noAutofit/>
          </a:bodyPr>
          <a:lstStyle/>
          <a:p>
            <a:pPr indent="0" lvl="0" marL="0" rtl="0" algn="ctr">
              <a:lnSpc>
                <a:spcPct val="100000"/>
              </a:lnSpc>
              <a:spcBef>
                <a:spcPts val="0"/>
              </a:spcBef>
              <a:spcAft>
                <a:spcPts val="0"/>
              </a:spcAft>
              <a:buSzPts val="990"/>
              <a:buNone/>
            </a:pPr>
            <a:r>
              <a:rPr lang="ru" sz="2820">
                <a:latin typeface="Roboto"/>
                <a:ea typeface="Roboto"/>
                <a:cs typeface="Roboto"/>
                <a:sym typeface="Roboto"/>
              </a:rPr>
              <a:t> nlp</a:t>
            </a:r>
            <a:endParaRPr sz="2820">
              <a:latin typeface="Roboto"/>
              <a:ea typeface="Roboto"/>
              <a:cs typeface="Roboto"/>
              <a:sym typeface="Roboto"/>
            </a:endParaRPr>
          </a:p>
        </p:txBody>
      </p:sp>
      <p:sp>
        <p:nvSpPr>
          <p:cNvPr id="68" name="Google Shape;68;p2"/>
          <p:cNvSpPr txBox="1"/>
          <p:nvPr>
            <p:ph idx="1" type="body"/>
          </p:nvPr>
        </p:nvSpPr>
        <p:spPr>
          <a:xfrm>
            <a:off x="260400" y="944125"/>
            <a:ext cx="5849700" cy="2487900"/>
          </a:xfrm>
          <a:prstGeom prst="rect">
            <a:avLst/>
          </a:prstGeom>
          <a:noFill/>
          <a:ln>
            <a:noFill/>
          </a:ln>
        </p:spPr>
        <p:txBody>
          <a:bodyPr anchorCtr="0" anchor="t" bIns="91425" lIns="91425" spcFirstLastPara="1" rIns="91425" wrap="square" tIns="91425">
            <a:normAutofit/>
          </a:bodyPr>
          <a:lstStyle/>
          <a:p>
            <a:pPr indent="-330200" lvl="0" marL="457200" rtl="0" algn="l">
              <a:lnSpc>
                <a:spcPct val="115000"/>
              </a:lnSpc>
              <a:spcBef>
                <a:spcPts val="0"/>
              </a:spcBef>
              <a:spcAft>
                <a:spcPts val="0"/>
              </a:spcAft>
              <a:buClr>
                <a:schemeClr val="dk1"/>
              </a:buClr>
              <a:buSzPts val="1600"/>
              <a:buFont typeface="Roboto"/>
              <a:buChar char="●"/>
            </a:pPr>
            <a:r>
              <a:rPr b="1" lang="ru" sz="1600">
                <a:solidFill>
                  <a:schemeClr val="dk1"/>
                </a:solidFill>
                <a:latin typeface="Roboto"/>
                <a:ea typeface="Roboto"/>
                <a:cs typeface="Roboto"/>
                <a:sym typeface="Roboto"/>
              </a:rPr>
              <a:t>Предобработка текста: </a:t>
            </a:r>
            <a:endParaRPr b="1" sz="1600">
              <a:solidFill>
                <a:schemeClr val="dk1"/>
              </a:solidFill>
              <a:latin typeface="Roboto"/>
              <a:ea typeface="Roboto"/>
              <a:cs typeface="Roboto"/>
              <a:sym typeface="Roboto"/>
            </a:endParaRPr>
          </a:p>
          <a:p>
            <a:pPr indent="0" lvl="0" marL="457200" rtl="0" algn="l">
              <a:lnSpc>
                <a:spcPct val="115000"/>
              </a:lnSpc>
              <a:spcBef>
                <a:spcPts val="0"/>
              </a:spcBef>
              <a:spcAft>
                <a:spcPts val="0"/>
              </a:spcAft>
              <a:buSzPts val="1800"/>
              <a:buNone/>
            </a:pPr>
            <a:r>
              <a:rPr lang="ru" sz="1600">
                <a:solidFill>
                  <a:schemeClr val="dk1"/>
                </a:solidFill>
                <a:latin typeface="Roboto"/>
                <a:ea typeface="Roboto"/>
                <a:cs typeface="Roboto"/>
                <a:sym typeface="Roboto"/>
              </a:rPr>
              <a:t>убираем вопросительные предложения, чистим текст от абзацев и предложений про погоду и людей</a:t>
            </a:r>
            <a:endParaRPr sz="1600">
              <a:solidFill>
                <a:schemeClr val="dk1"/>
              </a:solidFill>
              <a:latin typeface="Roboto"/>
              <a:ea typeface="Roboto"/>
              <a:cs typeface="Roboto"/>
              <a:sym typeface="Roboto"/>
            </a:endParaRPr>
          </a:p>
          <a:p>
            <a:pPr indent="-330200" lvl="0" marL="457200" rtl="0" algn="l">
              <a:lnSpc>
                <a:spcPct val="115000"/>
              </a:lnSpc>
              <a:spcBef>
                <a:spcPts val="1000"/>
              </a:spcBef>
              <a:spcAft>
                <a:spcPts val="0"/>
              </a:spcAft>
              <a:buClr>
                <a:schemeClr val="dk1"/>
              </a:buClr>
              <a:buSzPts val="1600"/>
              <a:buFont typeface="Roboto"/>
              <a:buChar char="●"/>
            </a:pPr>
            <a:r>
              <a:rPr b="1" lang="ru" sz="1600">
                <a:solidFill>
                  <a:schemeClr val="dk1"/>
                </a:solidFill>
                <a:latin typeface="Roboto"/>
                <a:ea typeface="Roboto"/>
                <a:cs typeface="Roboto"/>
                <a:sym typeface="Roboto"/>
              </a:rPr>
              <a:t>Создание эмбеддингов</a:t>
            </a:r>
            <a:r>
              <a:rPr lang="ru" sz="1600">
                <a:solidFill>
                  <a:schemeClr val="dk1"/>
                </a:solidFill>
                <a:latin typeface="Roboto"/>
                <a:ea typeface="Roboto"/>
                <a:cs typeface="Roboto"/>
                <a:sym typeface="Roboto"/>
              </a:rPr>
              <a:t> предложений с помощью BERT, запись эмбеддингов в датасет</a:t>
            </a:r>
            <a:endParaRPr sz="1600">
              <a:solidFill>
                <a:schemeClr val="dk1"/>
              </a:solidFill>
              <a:latin typeface="Roboto"/>
              <a:ea typeface="Roboto"/>
              <a:cs typeface="Roboto"/>
              <a:sym typeface="Roboto"/>
            </a:endParaRPr>
          </a:p>
          <a:p>
            <a:pPr indent="-330200" lvl="0" marL="457200" rtl="0" algn="l">
              <a:lnSpc>
                <a:spcPct val="115000"/>
              </a:lnSpc>
              <a:spcBef>
                <a:spcPts val="1000"/>
              </a:spcBef>
              <a:spcAft>
                <a:spcPts val="1000"/>
              </a:spcAft>
              <a:buClr>
                <a:schemeClr val="dk1"/>
              </a:buClr>
              <a:buSzPts val="1600"/>
              <a:buFont typeface="Roboto"/>
              <a:buChar char="●"/>
            </a:pPr>
            <a:r>
              <a:rPr b="1" lang="ru" sz="1600">
                <a:solidFill>
                  <a:schemeClr val="dk1"/>
                </a:solidFill>
                <a:latin typeface="Roboto"/>
                <a:ea typeface="Roboto"/>
                <a:cs typeface="Roboto"/>
                <a:sym typeface="Roboto"/>
              </a:rPr>
              <a:t>Fusion</a:t>
            </a:r>
            <a:r>
              <a:rPr lang="ru" sz="1600">
                <a:solidFill>
                  <a:schemeClr val="dk1"/>
                </a:solidFill>
                <a:latin typeface="Roboto"/>
                <a:ea typeface="Roboto"/>
                <a:cs typeface="Roboto"/>
                <a:sym typeface="Roboto"/>
              </a:rPr>
              <a:t> с baseline моделью (модификация кода Ильи): подаем готовые эмбеддинги в FusionTextModule </a:t>
            </a:r>
            <a:endParaRPr>
              <a:solidFill>
                <a:schemeClr val="dk1"/>
              </a:solidFill>
              <a:latin typeface="Roboto"/>
              <a:ea typeface="Roboto"/>
              <a:cs typeface="Roboto"/>
              <a:sym typeface="Roboto"/>
            </a:endParaRPr>
          </a:p>
        </p:txBody>
      </p:sp>
      <p:pic>
        <p:nvPicPr>
          <p:cNvPr id="69" name="Google Shape;69;p2"/>
          <p:cNvPicPr preferRelativeResize="0"/>
          <p:nvPr/>
        </p:nvPicPr>
        <p:blipFill rotWithShape="1">
          <a:blip r:embed="rId3">
            <a:alphaModFix/>
          </a:blip>
          <a:srcRect b="0" l="0" r="0" t="0"/>
          <a:stretch/>
        </p:blipFill>
        <p:spPr>
          <a:xfrm>
            <a:off x="6214350" y="844650"/>
            <a:ext cx="2677800" cy="279031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3"/>
          <p:cNvSpPr/>
          <p:nvPr/>
        </p:nvSpPr>
        <p:spPr>
          <a:xfrm>
            <a:off x="0" y="4795075"/>
            <a:ext cx="9144000" cy="348300"/>
          </a:xfrm>
          <a:prstGeom prst="rect">
            <a:avLst/>
          </a:prstGeom>
          <a:solidFill>
            <a:srgbClr val="00B0F0"/>
          </a:solidFill>
          <a:ln cap="flat" cmpd="sng" w="9525">
            <a:solidFill>
              <a:srgbClr val="00B0F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3"/>
          <p:cNvSpPr txBox="1"/>
          <p:nvPr>
            <p:ph idx="12" type="sldNum"/>
          </p:nvPr>
        </p:nvSpPr>
        <p:spPr>
          <a:xfrm>
            <a:off x="8472450" y="4795076"/>
            <a:ext cx="548700" cy="348300"/>
          </a:xfrm>
          <a:prstGeom prst="rect">
            <a:avLst/>
          </a:prstGeom>
          <a:noFill/>
          <a:ln>
            <a:noFill/>
          </a:ln>
        </p:spPr>
        <p:txBody>
          <a:bodyPr anchorCtr="0" anchor="ctr" bIns="18000" lIns="90000" spcFirstLastPara="1" rIns="126000" wrap="square" tIns="18000">
            <a:noAutofit/>
          </a:bodyPr>
          <a:lstStyle/>
          <a:p>
            <a:pPr indent="0" lvl="0" marL="0" rtl="0" algn="r">
              <a:lnSpc>
                <a:spcPct val="100000"/>
              </a:lnSpc>
              <a:spcBef>
                <a:spcPts val="0"/>
              </a:spcBef>
              <a:spcAft>
                <a:spcPts val="0"/>
              </a:spcAft>
              <a:buSzPts val="1400"/>
              <a:buNone/>
            </a:pPr>
            <a:fld id="{00000000-1234-1234-1234-123412341234}" type="slidenum">
              <a:rPr lang="ru" sz="1400">
                <a:solidFill>
                  <a:schemeClr val="lt1"/>
                </a:solidFill>
              </a:rPr>
              <a:t>‹#›</a:t>
            </a:fld>
            <a:endParaRPr sz="1400">
              <a:solidFill>
                <a:schemeClr val="lt1"/>
              </a:solidFill>
            </a:endParaRPr>
          </a:p>
        </p:txBody>
      </p:sp>
      <p:sp>
        <p:nvSpPr>
          <p:cNvPr id="76" name="Google Shape;76;p3"/>
          <p:cNvSpPr txBox="1"/>
          <p:nvPr>
            <p:ph type="title"/>
          </p:nvPr>
        </p:nvSpPr>
        <p:spPr>
          <a:xfrm>
            <a:off x="311700" y="163850"/>
            <a:ext cx="8520600" cy="572700"/>
          </a:xfrm>
          <a:prstGeom prst="rect">
            <a:avLst/>
          </a:prstGeom>
          <a:noFill/>
          <a:ln>
            <a:noFill/>
          </a:ln>
        </p:spPr>
        <p:txBody>
          <a:bodyPr anchorCtr="0" anchor="t" bIns="54000" lIns="91425" spcFirstLastPara="1" rIns="91425" wrap="square" tIns="54000">
            <a:noAutofit/>
          </a:bodyPr>
          <a:lstStyle/>
          <a:p>
            <a:pPr indent="0" lvl="0" marL="0" rtl="0" algn="ctr">
              <a:lnSpc>
                <a:spcPct val="100000"/>
              </a:lnSpc>
              <a:spcBef>
                <a:spcPts val="0"/>
              </a:spcBef>
              <a:spcAft>
                <a:spcPts val="0"/>
              </a:spcAft>
              <a:buSzPts val="990"/>
              <a:buNone/>
            </a:pPr>
            <a:r>
              <a:rPr lang="ru" sz="2820">
                <a:latin typeface="Roboto"/>
                <a:ea typeface="Roboto"/>
                <a:cs typeface="Roboto"/>
                <a:sym typeface="Roboto"/>
              </a:rPr>
              <a:t> nlp preproc example</a:t>
            </a:r>
            <a:endParaRPr sz="2820">
              <a:latin typeface="Roboto"/>
              <a:ea typeface="Roboto"/>
              <a:cs typeface="Roboto"/>
              <a:sym typeface="Roboto"/>
            </a:endParaRPr>
          </a:p>
        </p:txBody>
      </p:sp>
      <p:graphicFrame>
        <p:nvGraphicFramePr>
          <p:cNvPr id="77" name="Google Shape;77;p3"/>
          <p:cNvGraphicFramePr/>
          <p:nvPr/>
        </p:nvGraphicFramePr>
        <p:xfrm>
          <a:off x="506600" y="879050"/>
          <a:ext cx="3000000" cy="3000000"/>
        </p:xfrm>
        <a:graphic>
          <a:graphicData uri="http://schemas.openxmlformats.org/drawingml/2006/table">
            <a:tbl>
              <a:tblPr>
                <a:noFill/>
                <a:tableStyleId>{50BA6A81-7127-42E5-8487-637107428854}</a:tableStyleId>
              </a:tblPr>
              <a:tblGrid>
                <a:gridCol w="4065400"/>
                <a:gridCol w="4065400"/>
              </a:tblGrid>
              <a:tr h="3773525">
                <a:tc>
                  <a:txBody>
                    <a:bodyPr/>
                    <a:lstStyle/>
                    <a:p>
                      <a:pPr indent="0" lvl="0" marL="0" marR="0" rtl="0" algn="l">
                        <a:lnSpc>
                          <a:spcPct val="150000"/>
                        </a:lnSpc>
                        <a:spcBef>
                          <a:spcPts val="0"/>
                        </a:spcBef>
                        <a:spcAft>
                          <a:spcPts val="0"/>
                        </a:spcAft>
                        <a:buClr>
                          <a:srgbClr val="000000"/>
                        </a:buClr>
                        <a:buSzPts val="1300"/>
                        <a:buFont typeface="Arial"/>
                        <a:buNone/>
                      </a:pPr>
                      <a:r>
                        <a:rPr lang="ru" sz="1300" u="none" cap="none" strike="noStrike">
                          <a:solidFill>
                            <a:schemeClr val="dk1"/>
                          </a:solidFill>
                          <a:latin typeface="Roboto"/>
                          <a:ea typeface="Roboto"/>
                          <a:cs typeface="Roboto"/>
                          <a:sym typeface="Roboto"/>
                        </a:rPr>
                        <a:t>This image shows a city or urban scene with tall buildings on either side of the street. The van appears to be parked in front of one of the buildings, and there is a sidewalk in front of it that is covered in snow. The buildings have a modern, sleek appearance, with large windows and clean lines. It is likely a commercial or office area, given the number of large windows and lack of residential features such as balconies or outdoor spaces. The sky is a clear, bright blue, indicating good weather. There are no people or vehicles visible in the image, but it is likely a busy area given the number of buildings.</a:t>
                      </a:r>
                      <a:endParaRPr sz="1300" u="none" cap="none" strike="noStrike"/>
                    </a:p>
                  </a:txBody>
                  <a:tcPr marT="91425" marB="91425" marR="91425" marL="91425"/>
                </a:tc>
                <a:tc>
                  <a:txBody>
                    <a:bodyPr/>
                    <a:lstStyle/>
                    <a:p>
                      <a:pPr indent="0" lvl="0" marL="0" marR="0" rtl="0" algn="l">
                        <a:lnSpc>
                          <a:spcPct val="150000"/>
                        </a:lnSpc>
                        <a:spcBef>
                          <a:spcPts val="0"/>
                        </a:spcBef>
                        <a:spcAft>
                          <a:spcPts val="0"/>
                        </a:spcAft>
                        <a:buClr>
                          <a:srgbClr val="000000"/>
                        </a:buClr>
                        <a:buSzPts val="1300"/>
                        <a:buFont typeface="Arial"/>
                        <a:buNone/>
                      </a:pPr>
                      <a:r>
                        <a:rPr lang="ru" sz="1300" u="none" cap="none" strike="noStrike">
                          <a:solidFill>
                            <a:schemeClr val="dk1"/>
                          </a:solidFill>
                          <a:latin typeface="Roboto"/>
                          <a:ea typeface="Roboto"/>
                          <a:cs typeface="Roboto"/>
                          <a:sym typeface="Roboto"/>
                        </a:rPr>
                        <a:t>urban tall building either side street van appears parked front one building sidewalk front covered building modern sleek appearance large window clean line likely commercial office area given number large window lack residential feature balcony outdoor space indicating vehicle visible number building</a:t>
                      </a:r>
                      <a:endParaRPr sz="1300" u="none" cap="none" strike="noStrike">
                        <a:solidFill>
                          <a:schemeClr val="dk1"/>
                        </a:solidFill>
                        <a:latin typeface="Roboto"/>
                        <a:ea typeface="Roboto"/>
                        <a:cs typeface="Roboto"/>
                        <a:sym typeface="Roboto"/>
                      </a:endParaRPr>
                    </a:p>
                    <a:p>
                      <a:pPr indent="0" lvl="0" marL="0" marR="0" rtl="0" algn="l">
                        <a:lnSpc>
                          <a:spcPct val="100000"/>
                        </a:lnSpc>
                        <a:spcBef>
                          <a:spcPts val="1000"/>
                        </a:spcBef>
                        <a:spcAft>
                          <a:spcPts val="0"/>
                        </a:spcAft>
                        <a:buClr>
                          <a:srgbClr val="000000"/>
                        </a:buClr>
                        <a:buSzPts val="1300"/>
                        <a:buFont typeface="Arial"/>
                        <a:buNone/>
                      </a:pPr>
                      <a:r>
                        <a:t/>
                      </a:r>
                      <a:endParaRPr sz="1300" u="none" cap="none" strike="noStrike"/>
                    </a:p>
                  </a:txBody>
                  <a:tcPr marT="91425" marB="91425" marR="91425" marL="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4"/>
          <p:cNvSpPr/>
          <p:nvPr/>
        </p:nvSpPr>
        <p:spPr>
          <a:xfrm>
            <a:off x="0" y="4795075"/>
            <a:ext cx="9144000" cy="348300"/>
          </a:xfrm>
          <a:prstGeom prst="rect">
            <a:avLst/>
          </a:prstGeom>
          <a:solidFill>
            <a:srgbClr val="00B0F0"/>
          </a:solidFill>
          <a:ln cap="flat" cmpd="sng" w="9525">
            <a:solidFill>
              <a:srgbClr val="00B0F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4"/>
          <p:cNvSpPr txBox="1"/>
          <p:nvPr>
            <p:ph idx="12" type="sldNum"/>
          </p:nvPr>
        </p:nvSpPr>
        <p:spPr>
          <a:xfrm>
            <a:off x="8472450" y="4795076"/>
            <a:ext cx="548700" cy="348300"/>
          </a:xfrm>
          <a:prstGeom prst="rect">
            <a:avLst/>
          </a:prstGeom>
          <a:noFill/>
          <a:ln>
            <a:noFill/>
          </a:ln>
        </p:spPr>
        <p:txBody>
          <a:bodyPr anchorCtr="0" anchor="ctr" bIns="18000" lIns="90000" spcFirstLastPara="1" rIns="126000" wrap="square" tIns="18000">
            <a:noAutofit/>
          </a:bodyPr>
          <a:lstStyle/>
          <a:p>
            <a:pPr indent="0" lvl="0" marL="0" rtl="0" algn="r">
              <a:lnSpc>
                <a:spcPct val="100000"/>
              </a:lnSpc>
              <a:spcBef>
                <a:spcPts val="0"/>
              </a:spcBef>
              <a:spcAft>
                <a:spcPts val="0"/>
              </a:spcAft>
              <a:buSzPts val="1400"/>
              <a:buNone/>
            </a:pPr>
            <a:fld id="{00000000-1234-1234-1234-123412341234}" type="slidenum">
              <a:rPr lang="ru" sz="1400">
                <a:solidFill>
                  <a:schemeClr val="lt1"/>
                </a:solidFill>
              </a:rPr>
              <a:t>‹#›</a:t>
            </a:fld>
            <a:endParaRPr sz="1400">
              <a:solidFill>
                <a:schemeClr val="lt1"/>
              </a:solidFill>
            </a:endParaRPr>
          </a:p>
        </p:txBody>
      </p:sp>
      <p:sp>
        <p:nvSpPr>
          <p:cNvPr id="84" name="Google Shape;84;p4"/>
          <p:cNvSpPr txBox="1"/>
          <p:nvPr>
            <p:ph type="title"/>
          </p:nvPr>
        </p:nvSpPr>
        <p:spPr>
          <a:xfrm>
            <a:off x="270950" y="113050"/>
            <a:ext cx="8520600" cy="572700"/>
          </a:xfrm>
          <a:prstGeom prst="rect">
            <a:avLst/>
          </a:prstGeom>
          <a:noFill/>
          <a:ln>
            <a:noFill/>
          </a:ln>
        </p:spPr>
        <p:txBody>
          <a:bodyPr anchorCtr="0" anchor="t" bIns="54000" lIns="91425" spcFirstLastPara="1" rIns="91425" wrap="square" tIns="54000">
            <a:noAutofit/>
          </a:bodyPr>
          <a:lstStyle/>
          <a:p>
            <a:pPr indent="0" lvl="0" marL="0" rtl="0" algn="ctr">
              <a:lnSpc>
                <a:spcPct val="100000"/>
              </a:lnSpc>
              <a:spcBef>
                <a:spcPts val="0"/>
              </a:spcBef>
              <a:spcAft>
                <a:spcPts val="0"/>
              </a:spcAft>
              <a:buSzPts val="990"/>
              <a:buNone/>
            </a:pPr>
            <a:r>
              <a:rPr lang="ru" sz="2820">
                <a:latin typeface="Roboto"/>
                <a:ea typeface="Roboto"/>
                <a:cs typeface="Roboto"/>
                <a:sym typeface="Roboto"/>
              </a:rPr>
              <a:t>one more camera to use</a:t>
            </a:r>
            <a:endParaRPr sz="2820">
              <a:latin typeface="Roboto"/>
              <a:ea typeface="Roboto"/>
              <a:cs typeface="Roboto"/>
              <a:sym typeface="Roboto"/>
            </a:endParaRPr>
          </a:p>
        </p:txBody>
      </p:sp>
      <p:sp>
        <p:nvSpPr>
          <p:cNvPr id="85" name="Google Shape;85;p4"/>
          <p:cNvSpPr txBox="1"/>
          <p:nvPr>
            <p:ph idx="1" type="body"/>
          </p:nvPr>
        </p:nvSpPr>
        <p:spPr>
          <a:xfrm>
            <a:off x="272700" y="573600"/>
            <a:ext cx="4299300" cy="23001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15000"/>
              </a:lnSpc>
              <a:spcBef>
                <a:spcPts val="0"/>
              </a:spcBef>
              <a:spcAft>
                <a:spcPts val="0"/>
              </a:spcAft>
              <a:buSzPct val="128571"/>
              <a:buNone/>
            </a:pPr>
            <a:r>
              <a:t/>
            </a:r>
            <a:endParaRPr sz="1400">
              <a:solidFill>
                <a:schemeClr val="dk1"/>
              </a:solidFill>
              <a:latin typeface="Roboto"/>
              <a:ea typeface="Roboto"/>
              <a:cs typeface="Roboto"/>
              <a:sym typeface="Roboto"/>
            </a:endParaRPr>
          </a:p>
          <a:p>
            <a:pPr indent="-334327" lvl="0" marL="457200" rtl="0" algn="l">
              <a:lnSpc>
                <a:spcPct val="150000"/>
              </a:lnSpc>
              <a:spcBef>
                <a:spcPts val="0"/>
              </a:spcBef>
              <a:spcAft>
                <a:spcPts val="0"/>
              </a:spcAft>
              <a:buClr>
                <a:schemeClr val="dk1"/>
              </a:buClr>
              <a:buSzPct val="100000"/>
              <a:buFont typeface="Roboto"/>
              <a:buChar char="●"/>
            </a:pPr>
            <a:r>
              <a:rPr lang="ru">
                <a:solidFill>
                  <a:schemeClr val="dk1"/>
                </a:solidFill>
                <a:latin typeface="Roboto"/>
                <a:ea typeface="Roboto"/>
                <a:cs typeface="Roboto"/>
                <a:sym typeface="Roboto"/>
              </a:rPr>
              <a:t>Одинаковые веса на камеры и лидар. Fusion на ноль.</a:t>
            </a:r>
            <a:endParaRPr>
              <a:solidFill>
                <a:schemeClr val="dk1"/>
              </a:solidFill>
              <a:latin typeface="Roboto"/>
              <a:ea typeface="Roboto"/>
              <a:cs typeface="Roboto"/>
              <a:sym typeface="Roboto"/>
            </a:endParaRPr>
          </a:p>
          <a:p>
            <a:pPr indent="-334327" lvl="0" marL="457200" rtl="0" algn="l">
              <a:lnSpc>
                <a:spcPct val="150000"/>
              </a:lnSpc>
              <a:spcBef>
                <a:spcPts val="0"/>
              </a:spcBef>
              <a:spcAft>
                <a:spcPts val="0"/>
              </a:spcAft>
              <a:buClr>
                <a:schemeClr val="dk1"/>
              </a:buClr>
              <a:buSzPct val="100000"/>
              <a:buFont typeface="Roboto"/>
              <a:buChar char="●"/>
            </a:pPr>
            <a:r>
              <a:rPr lang="ru">
                <a:solidFill>
                  <a:schemeClr val="dk1"/>
                </a:solidFill>
                <a:latin typeface="Roboto"/>
                <a:ea typeface="Roboto"/>
                <a:cs typeface="Roboto"/>
                <a:sym typeface="Roboto"/>
              </a:rPr>
              <a:t>Модуль один на два изображения</a:t>
            </a:r>
            <a:endParaRPr>
              <a:solidFill>
                <a:schemeClr val="dk1"/>
              </a:solidFill>
              <a:latin typeface="Roboto"/>
              <a:ea typeface="Roboto"/>
              <a:cs typeface="Roboto"/>
              <a:sym typeface="Roboto"/>
            </a:endParaRPr>
          </a:p>
          <a:p>
            <a:pPr indent="-334327" lvl="0" marL="457200" rtl="0" algn="l">
              <a:lnSpc>
                <a:spcPct val="150000"/>
              </a:lnSpc>
              <a:spcBef>
                <a:spcPts val="0"/>
              </a:spcBef>
              <a:spcAft>
                <a:spcPts val="0"/>
              </a:spcAft>
              <a:buClr>
                <a:schemeClr val="dk1"/>
              </a:buClr>
              <a:buSzPct val="100000"/>
              <a:buFont typeface="Roboto"/>
              <a:buChar char="●"/>
            </a:pPr>
            <a:r>
              <a:rPr lang="ru">
                <a:solidFill>
                  <a:schemeClr val="dk1"/>
                </a:solidFill>
                <a:latin typeface="Roboto"/>
                <a:ea typeface="Roboto"/>
                <a:cs typeface="Roboto"/>
                <a:sym typeface="Roboto"/>
              </a:rPr>
              <a:t>Конкатенация в ещё большую размерность в FusionModule</a:t>
            </a:r>
            <a:endParaRPr>
              <a:solidFill>
                <a:schemeClr val="dk1"/>
              </a:solidFill>
              <a:latin typeface="Roboto"/>
              <a:ea typeface="Roboto"/>
              <a:cs typeface="Roboto"/>
              <a:sym typeface="Roboto"/>
            </a:endParaRPr>
          </a:p>
          <a:p>
            <a:pPr indent="0" lvl="0" marL="0" rtl="0" algn="l">
              <a:lnSpc>
                <a:spcPct val="115000"/>
              </a:lnSpc>
              <a:spcBef>
                <a:spcPts val="0"/>
              </a:spcBef>
              <a:spcAft>
                <a:spcPts val="0"/>
              </a:spcAft>
              <a:buSzPct val="128571"/>
              <a:buNone/>
            </a:pPr>
            <a:r>
              <a:t/>
            </a:r>
            <a:endParaRPr sz="1400">
              <a:solidFill>
                <a:schemeClr val="dk1"/>
              </a:solidFill>
              <a:latin typeface="Roboto"/>
              <a:ea typeface="Roboto"/>
              <a:cs typeface="Roboto"/>
              <a:sym typeface="Roboto"/>
            </a:endParaRPr>
          </a:p>
        </p:txBody>
      </p:sp>
      <p:pic>
        <p:nvPicPr>
          <p:cNvPr id="86" name="Google Shape;86;p4"/>
          <p:cNvPicPr preferRelativeResize="0"/>
          <p:nvPr/>
        </p:nvPicPr>
        <p:blipFill rotWithShape="1">
          <a:blip r:embed="rId3">
            <a:alphaModFix/>
          </a:blip>
          <a:srcRect b="0" l="2539" r="2329" t="0"/>
          <a:stretch/>
        </p:blipFill>
        <p:spPr>
          <a:xfrm>
            <a:off x="139075" y="3019375"/>
            <a:ext cx="8865851" cy="1509850"/>
          </a:xfrm>
          <a:prstGeom prst="rect">
            <a:avLst/>
          </a:prstGeom>
          <a:noFill/>
          <a:ln>
            <a:noFill/>
          </a:ln>
        </p:spPr>
      </p:pic>
      <p:pic>
        <p:nvPicPr>
          <p:cNvPr id="87" name="Google Shape;87;p4"/>
          <p:cNvPicPr preferRelativeResize="0"/>
          <p:nvPr/>
        </p:nvPicPr>
        <p:blipFill rotWithShape="1">
          <a:blip r:embed="rId4">
            <a:alphaModFix/>
          </a:blip>
          <a:srcRect b="0" l="0" r="0" t="0"/>
          <a:stretch/>
        </p:blipFill>
        <p:spPr>
          <a:xfrm>
            <a:off x="6043712" y="831487"/>
            <a:ext cx="2042162" cy="20421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5"/>
          <p:cNvSpPr/>
          <p:nvPr/>
        </p:nvSpPr>
        <p:spPr>
          <a:xfrm>
            <a:off x="0" y="4795075"/>
            <a:ext cx="9144000" cy="348300"/>
          </a:xfrm>
          <a:prstGeom prst="rect">
            <a:avLst/>
          </a:prstGeom>
          <a:solidFill>
            <a:srgbClr val="00B0F0"/>
          </a:solidFill>
          <a:ln cap="flat" cmpd="sng" w="9525">
            <a:solidFill>
              <a:srgbClr val="00B0F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5"/>
          <p:cNvSpPr txBox="1"/>
          <p:nvPr>
            <p:ph idx="12" type="sldNum"/>
          </p:nvPr>
        </p:nvSpPr>
        <p:spPr>
          <a:xfrm>
            <a:off x="8472450" y="4795076"/>
            <a:ext cx="548700" cy="348300"/>
          </a:xfrm>
          <a:prstGeom prst="rect">
            <a:avLst/>
          </a:prstGeom>
          <a:noFill/>
          <a:ln>
            <a:noFill/>
          </a:ln>
        </p:spPr>
        <p:txBody>
          <a:bodyPr anchorCtr="0" anchor="ctr" bIns="18000" lIns="90000" spcFirstLastPara="1" rIns="126000" wrap="square" tIns="18000">
            <a:noAutofit/>
          </a:bodyPr>
          <a:lstStyle/>
          <a:p>
            <a:pPr indent="0" lvl="0" marL="0" rtl="0" algn="r">
              <a:lnSpc>
                <a:spcPct val="100000"/>
              </a:lnSpc>
              <a:spcBef>
                <a:spcPts val="0"/>
              </a:spcBef>
              <a:spcAft>
                <a:spcPts val="0"/>
              </a:spcAft>
              <a:buSzPts val="1400"/>
              <a:buNone/>
            </a:pPr>
            <a:fld id="{00000000-1234-1234-1234-123412341234}" type="slidenum">
              <a:rPr lang="ru" sz="1400">
                <a:solidFill>
                  <a:schemeClr val="lt1"/>
                </a:solidFill>
              </a:rPr>
              <a:t>‹#›</a:t>
            </a:fld>
            <a:endParaRPr sz="1400">
              <a:solidFill>
                <a:schemeClr val="lt1"/>
              </a:solidFill>
            </a:endParaRPr>
          </a:p>
        </p:txBody>
      </p:sp>
      <p:sp>
        <p:nvSpPr>
          <p:cNvPr id="94" name="Google Shape;94;p5"/>
          <p:cNvSpPr txBox="1"/>
          <p:nvPr>
            <p:ph type="title"/>
          </p:nvPr>
        </p:nvSpPr>
        <p:spPr>
          <a:xfrm>
            <a:off x="311700" y="0"/>
            <a:ext cx="8520600" cy="572700"/>
          </a:xfrm>
          <a:prstGeom prst="rect">
            <a:avLst/>
          </a:prstGeom>
          <a:noFill/>
          <a:ln>
            <a:noFill/>
          </a:ln>
        </p:spPr>
        <p:txBody>
          <a:bodyPr anchorCtr="0" anchor="t" bIns="54000" lIns="91425" spcFirstLastPara="1" rIns="91425" wrap="square" tIns="54000">
            <a:noAutofit/>
          </a:bodyPr>
          <a:lstStyle/>
          <a:p>
            <a:pPr indent="0" lvl="0" marL="0" rtl="0" algn="ctr">
              <a:lnSpc>
                <a:spcPct val="100000"/>
              </a:lnSpc>
              <a:spcBef>
                <a:spcPts val="0"/>
              </a:spcBef>
              <a:spcAft>
                <a:spcPts val="0"/>
              </a:spcAft>
              <a:buSzPts val="990"/>
              <a:buNone/>
            </a:pPr>
            <a:r>
              <a:rPr lang="ru" sz="2820">
                <a:latin typeface="Roboto"/>
                <a:ea typeface="Roboto"/>
                <a:cs typeface="Roboto"/>
                <a:sym typeface="Roboto"/>
              </a:rPr>
              <a:t>tuning</a:t>
            </a:r>
            <a:endParaRPr sz="2820">
              <a:latin typeface="Roboto"/>
              <a:ea typeface="Roboto"/>
              <a:cs typeface="Roboto"/>
              <a:sym typeface="Roboto"/>
            </a:endParaRPr>
          </a:p>
        </p:txBody>
      </p:sp>
      <p:sp>
        <p:nvSpPr>
          <p:cNvPr id="95" name="Google Shape;95;p5"/>
          <p:cNvSpPr txBox="1"/>
          <p:nvPr>
            <p:ph idx="1" type="body"/>
          </p:nvPr>
        </p:nvSpPr>
        <p:spPr>
          <a:xfrm>
            <a:off x="311700" y="620175"/>
            <a:ext cx="4157400" cy="3996300"/>
          </a:xfrm>
          <a:prstGeom prst="rect">
            <a:avLst/>
          </a:prstGeom>
          <a:noFill/>
          <a:ln>
            <a:noFill/>
          </a:ln>
        </p:spPr>
        <p:txBody>
          <a:bodyPr anchorCtr="0" anchor="t" bIns="91425" lIns="91425" spcFirstLastPara="1" rIns="91425" wrap="square" tIns="91425">
            <a:normAutofit fontScale="92500" lnSpcReduction="20000"/>
          </a:bodyPr>
          <a:lstStyle/>
          <a:p>
            <a:pPr indent="0" lvl="0" marL="457200" rtl="0" algn="l">
              <a:lnSpc>
                <a:spcPct val="115000"/>
              </a:lnSpc>
              <a:spcBef>
                <a:spcPts val="1000"/>
              </a:spcBef>
              <a:spcAft>
                <a:spcPts val="0"/>
              </a:spcAft>
              <a:buSzPct val="108108"/>
              <a:buNone/>
            </a:pPr>
            <a:r>
              <a:rPr b="1" lang="ru">
                <a:solidFill>
                  <a:schemeClr val="dk1"/>
                </a:solidFill>
                <a:latin typeface="Roboto"/>
                <a:ea typeface="Roboto"/>
                <a:cs typeface="Roboto"/>
                <a:sym typeface="Roboto"/>
              </a:rPr>
              <a:t>Лучшие параметры </a:t>
            </a:r>
            <a:endParaRPr b="1">
              <a:solidFill>
                <a:schemeClr val="dk1"/>
              </a:solidFill>
              <a:latin typeface="Roboto"/>
              <a:ea typeface="Roboto"/>
              <a:cs typeface="Roboto"/>
              <a:sym typeface="Roboto"/>
            </a:endParaRPr>
          </a:p>
          <a:p>
            <a:pPr indent="-334327" lvl="0" marL="457200" rtl="0" algn="l">
              <a:lnSpc>
                <a:spcPct val="115000"/>
              </a:lnSpc>
              <a:spcBef>
                <a:spcPts val="1000"/>
              </a:spcBef>
              <a:spcAft>
                <a:spcPts val="0"/>
              </a:spcAft>
              <a:buClr>
                <a:schemeClr val="dk1"/>
              </a:buClr>
              <a:buSzPct val="100000"/>
              <a:buFont typeface="Roboto"/>
              <a:buChar char="●"/>
            </a:pPr>
            <a:r>
              <a:rPr lang="ru">
                <a:solidFill>
                  <a:schemeClr val="dk1"/>
                </a:solidFill>
                <a:latin typeface="Roboto"/>
                <a:ea typeface="Roboto"/>
                <a:cs typeface="Roboto"/>
                <a:sym typeface="Roboto"/>
              </a:rPr>
              <a:t>config/losses </a:t>
            </a:r>
            <a:r>
              <a:rPr b="1" lang="ru">
                <a:solidFill>
                  <a:schemeClr val="dk1"/>
                </a:solidFill>
                <a:latin typeface="Roboto"/>
                <a:ea typeface="Roboto"/>
                <a:cs typeface="Roboto"/>
                <a:sym typeface="Roboto"/>
              </a:rPr>
              <a:t>margin</a:t>
            </a:r>
            <a:r>
              <a:rPr lang="ru">
                <a:solidFill>
                  <a:schemeClr val="dk1"/>
                </a:solidFill>
                <a:latin typeface="Roboto"/>
                <a:ea typeface="Roboto"/>
                <a:cs typeface="Roboto"/>
                <a:sym typeface="Roboto"/>
              </a:rPr>
              <a:t> = 0.5 (пробовали 0.2, 0.4, 0.6, 0.7)</a:t>
            </a:r>
            <a:endParaRPr>
              <a:solidFill>
                <a:schemeClr val="dk1"/>
              </a:solidFill>
              <a:latin typeface="Roboto"/>
              <a:ea typeface="Roboto"/>
              <a:cs typeface="Roboto"/>
              <a:sym typeface="Roboto"/>
            </a:endParaRPr>
          </a:p>
          <a:p>
            <a:pPr indent="-334327" lvl="0" marL="457200" rtl="0" algn="l">
              <a:lnSpc>
                <a:spcPct val="115000"/>
              </a:lnSpc>
              <a:spcBef>
                <a:spcPts val="1000"/>
              </a:spcBef>
              <a:spcAft>
                <a:spcPts val="0"/>
              </a:spcAft>
              <a:buClr>
                <a:schemeClr val="dk1"/>
              </a:buClr>
              <a:buSzPct val="100000"/>
              <a:buFont typeface="Roboto"/>
              <a:buChar char="●"/>
            </a:pPr>
            <a:r>
              <a:rPr lang="ru">
                <a:solidFill>
                  <a:schemeClr val="dk1"/>
                </a:solidFill>
                <a:latin typeface="Roboto"/>
                <a:ea typeface="Roboto"/>
                <a:cs typeface="Roboto"/>
                <a:sym typeface="Roboto"/>
              </a:rPr>
              <a:t>datasets/phystech_campus </a:t>
            </a:r>
            <a:r>
              <a:rPr b="1" lang="ru">
                <a:solidFill>
                  <a:schemeClr val="dk1"/>
                </a:solidFill>
                <a:latin typeface="Roboto"/>
                <a:ea typeface="Roboto"/>
                <a:cs typeface="Roboto"/>
                <a:sym typeface="Roboto"/>
              </a:rPr>
              <a:t>mink_quantization_size: </a:t>
            </a:r>
            <a:r>
              <a:rPr lang="ru">
                <a:solidFill>
                  <a:schemeClr val="dk1"/>
                </a:solidFill>
                <a:latin typeface="Roboto"/>
                <a:ea typeface="Roboto"/>
                <a:cs typeface="Roboto"/>
                <a:sym typeface="Roboto"/>
              </a:rPr>
              <a:t>0.06 (0.01, 0.03)</a:t>
            </a:r>
            <a:endParaRPr>
              <a:solidFill>
                <a:schemeClr val="dk1"/>
              </a:solidFill>
              <a:latin typeface="Roboto"/>
              <a:ea typeface="Roboto"/>
              <a:cs typeface="Roboto"/>
              <a:sym typeface="Roboto"/>
            </a:endParaRPr>
          </a:p>
          <a:p>
            <a:pPr indent="-334327" lvl="0" marL="457200" rtl="0" algn="l">
              <a:lnSpc>
                <a:spcPct val="115000"/>
              </a:lnSpc>
              <a:spcBef>
                <a:spcPts val="1000"/>
              </a:spcBef>
              <a:spcAft>
                <a:spcPts val="0"/>
              </a:spcAft>
              <a:buClr>
                <a:schemeClr val="dk1"/>
              </a:buClr>
              <a:buSzPct val="100000"/>
              <a:buFont typeface="Roboto"/>
              <a:buChar char="●"/>
            </a:pPr>
            <a:r>
              <a:rPr b="1" lang="ru">
                <a:solidFill>
                  <a:schemeClr val="dk1"/>
                </a:solidFill>
                <a:latin typeface="Roboto"/>
                <a:ea typeface="Roboto"/>
                <a:cs typeface="Roboto"/>
                <a:sym typeface="Roboto"/>
              </a:rPr>
              <a:t>EPOCHS:</a:t>
            </a:r>
            <a:r>
              <a:rPr lang="ru">
                <a:solidFill>
                  <a:schemeClr val="dk1"/>
                </a:solidFill>
                <a:latin typeface="Roboto"/>
                <a:ea typeface="Roboto"/>
                <a:cs typeface="Roboto"/>
                <a:sym typeface="Roboto"/>
              </a:rPr>
              <a:t> 16 (от 10 до 25)</a:t>
            </a:r>
            <a:endParaRPr>
              <a:solidFill>
                <a:schemeClr val="dk1"/>
              </a:solidFill>
              <a:latin typeface="Roboto"/>
              <a:ea typeface="Roboto"/>
              <a:cs typeface="Roboto"/>
              <a:sym typeface="Roboto"/>
            </a:endParaRPr>
          </a:p>
          <a:p>
            <a:pPr indent="-334327" lvl="0" marL="457200" rtl="0" algn="l">
              <a:lnSpc>
                <a:spcPct val="115000"/>
              </a:lnSpc>
              <a:spcBef>
                <a:spcPts val="1000"/>
              </a:spcBef>
              <a:spcAft>
                <a:spcPts val="0"/>
              </a:spcAft>
              <a:buClr>
                <a:schemeClr val="dk1"/>
              </a:buClr>
              <a:buSzPct val="100000"/>
              <a:buFont typeface="Roboto"/>
              <a:buChar char="●"/>
            </a:pPr>
            <a:r>
              <a:rPr b="1" lang="ru">
                <a:solidFill>
                  <a:schemeClr val="dk1"/>
                </a:solidFill>
                <a:latin typeface="Roboto"/>
                <a:ea typeface="Roboto"/>
                <a:cs typeface="Roboto"/>
                <a:sym typeface="Roboto"/>
              </a:rPr>
              <a:t>Для повышения скорости</a:t>
            </a:r>
            <a:r>
              <a:rPr lang="ru">
                <a:solidFill>
                  <a:schemeClr val="dk1"/>
                </a:solidFill>
                <a:latin typeface="Roboto"/>
                <a:ea typeface="Roboto"/>
                <a:cs typeface="Roboto"/>
                <a:sym typeface="Roboto"/>
              </a:rPr>
              <a:t> обучения валидация проводилась только на каждой 3 эпохе</a:t>
            </a:r>
            <a:endParaRPr>
              <a:solidFill>
                <a:schemeClr val="dk1"/>
              </a:solidFill>
              <a:latin typeface="Roboto"/>
              <a:ea typeface="Roboto"/>
              <a:cs typeface="Roboto"/>
              <a:sym typeface="Roboto"/>
            </a:endParaRPr>
          </a:p>
          <a:p>
            <a:pPr indent="-334327" lvl="0" marL="457200" rtl="0" algn="l">
              <a:lnSpc>
                <a:spcPct val="115000"/>
              </a:lnSpc>
              <a:spcBef>
                <a:spcPts val="1000"/>
              </a:spcBef>
              <a:spcAft>
                <a:spcPts val="0"/>
              </a:spcAft>
              <a:buClr>
                <a:schemeClr val="dk1"/>
              </a:buClr>
              <a:buSzPct val="100000"/>
              <a:buFont typeface="Roboto"/>
              <a:buChar char="●"/>
            </a:pPr>
            <a:r>
              <a:rPr b="1" lang="ru">
                <a:solidFill>
                  <a:schemeClr val="dk1"/>
                </a:solidFill>
                <a:latin typeface="Roboto"/>
                <a:ea typeface="Roboto"/>
                <a:cs typeface="Roboto"/>
                <a:sym typeface="Roboto"/>
              </a:rPr>
              <a:t>Публичная часть</a:t>
            </a:r>
            <a:r>
              <a:rPr lang="ru">
                <a:solidFill>
                  <a:schemeClr val="dk1"/>
                </a:solidFill>
                <a:latin typeface="Roboto"/>
                <a:ea typeface="Roboto"/>
                <a:cs typeface="Roboto"/>
                <a:sym typeface="Roboto"/>
              </a:rPr>
              <a:t> данных была объединена в один файл и использована для обучения</a:t>
            </a:r>
            <a:endParaRPr>
              <a:solidFill>
                <a:schemeClr val="dk1"/>
              </a:solidFill>
              <a:latin typeface="Roboto"/>
              <a:ea typeface="Roboto"/>
              <a:cs typeface="Roboto"/>
              <a:sym typeface="Roboto"/>
            </a:endParaRPr>
          </a:p>
        </p:txBody>
      </p:sp>
      <p:pic>
        <p:nvPicPr>
          <p:cNvPr id="96" name="Google Shape;96;p5"/>
          <p:cNvPicPr preferRelativeResize="0"/>
          <p:nvPr/>
        </p:nvPicPr>
        <p:blipFill rotWithShape="1">
          <a:blip r:embed="rId3">
            <a:alphaModFix/>
          </a:blip>
          <a:srcRect b="0" l="0" r="0" t="0"/>
          <a:stretch/>
        </p:blipFill>
        <p:spPr>
          <a:xfrm>
            <a:off x="6950575" y="1337125"/>
            <a:ext cx="1998425" cy="20825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6"/>
          <p:cNvSpPr/>
          <p:nvPr/>
        </p:nvSpPr>
        <p:spPr>
          <a:xfrm>
            <a:off x="0" y="4795075"/>
            <a:ext cx="9144000" cy="348300"/>
          </a:xfrm>
          <a:prstGeom prst="rect">
            <a:avLst/>
          </a:prstGeom>
          <a:solidFill>
            <a:srgbClr val="00B0F0"/>
          </a:solidFill>
          <a:ln cap="flat" cmpd="sng" w="9525">
            <a:solidFill>
              <a:srgbClr val="00B0F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6"/>
          <p:cNvSpPr txBox="1"/>
          <p:nvPr>
            <p:ph idx="12" type="sldNum"/>
          </p:nvPr>
        </p:nvSpPr>
        <p:spPr>
          <a:xfrm>
            <a:off x="8472450" y="4795076"/>
            <a:ext cx="548700" cy="348300"/>
          </a:xfrm>
          <a:prstGeom prst="rect">
            <a:avLst/>
          </a:prstGeom>
          <a:noFill/>
          <a:ln>
            <a:noFill/>
          </a:ln>
        </p:spPr>
        <p:txBody>
          <a:bodyPr anchorCtr="0" anchor="ctr" bIns="18000" lIns="90000" spcFirstLastPara="1" rIns="126000" wrap="square" tIns="18000">
            <a:noAutofit/>
          </a:bodyPr>
          <a:lstStyle/>
          <a:p>
            <a:pPr indent="0" lvl="0" marL="0" rtl="0" algn="r">
              <a:lnSpc>
                <a:spcPct val="100000"/>
              </a:lnSpc>
              <a:spcBef>
                <a:spcPts val="0"/>
              </a:spcBef>
              <a:spcAft>
                <a:spcPts val="0"/>
              </a:spcAft>
              <a:buSzPts val="1400"/>
              <a:buNone/>
            </a:pPr>
            <a:fld id="{00000000-1234-1234-1234-123412341234}" type="slidenum">
              <a:rPr lang="ru" sz="1400">
                <a:solidFill>
                  <a:schemeClr val="lt1"/>
                </a:solidFill>
              </a:rPr>
              <a:t>‹#›</a:t>
            </a:fld>
            <a:endParaRPr sz="1400">
              <a:solidFill>
                <a:schemeClr val="lt1"/>
              </a:solidFill>
            </a:endParaRPr>
          </a:p>
        </p:txBody>
      </p:sp>
      <p:sp>
        <p:nvSpPr>
          <p:cNvPr id="103" name="Google Shape;103;p6"/>
          <p:cNvSpPr txBox="1"/>
          <p:nvPr>
            <p:ph type="title"/>
          </p:nvPr>
        </p:nvSpPr>
        <p:spPr>
          <a:xfrm>
            <a:off x="311700" y="0"/>
            <a:ext cx="8520600" cy="572700"/>
          </a:xfrm>
          <a:prstGeom prst="rect">
            <a:avLst/>
          </a:prstGeom>
          <a:noFill/>
          <a:ln>
            <a:noFill/>
          </a:ln>
        </p:spPr>
        <p:txBody>
          <a:bodyPr anchorCtr="0" anchor="t" bIns="54000" lIns="91425" spcFirstLastPara="1" rIns="91425" wrap="square" tIns="54000">
            <a:noAutofit/>
          </a:bodyPr>
          <a:lstStyle/>
          <a:p>
            <a:pPr indent="0" lvl="0" marL="0" rtl="0" algn="ctr">
              <a:lnSpc>
                <a:spcPct val="100000"/>
              </a:lnSpc>
              <a:spcBef>
                <a:spcPts val="0"/>
              </a:spcBef>
              <a:spcAft>
                <a:spcPts val="0"/>
              </a:spcAft>
              <a:buSzPts val="990"/>
              <a:buNone/>
            </a:pPr>
            <a:r>
              <a:rPr lang="ru" sz="2820">
                <a:latin typeface="Roboto"/>
                <a:ea typeface="Roboto"/>
                <a:cs typeface="Roboto"/>
                <a:sym typeface="Roboto"/>
              </a:rPr>
              <a:t>results</a:t>
            </a:r>
            <a:endParaRPr sz="2820">
              <a:latin typeface="Roboto"/>
              <a:ea typeface="Roboto"/>
              <a:cs typeface="Roboto"/>
              <a:sym typeface="Roboto"/>
            </a:endParaRPr>
          </a:p>
        </p:txBody>
      </p:sp>
      <p:sp>
        <p:nvSpPr>
          <p:cNvPr id="104" name="Google Shape;104;p6"/>
          <p:cNvSpPr txBox="1"/>
          <p:nvPr>
            <p:ph idx="1" type="body"/>
          </p:nvPr>
        </p:nvSpPr>
        <p:spPr>
          <a:xfrm>
            <a:off x="311700" y="798775"/>
            <a:ext cx="8520600" cy="39963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800"/>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SzPts val="1800"/>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SzPts val="1800"/>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SzPts val="1800"/>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SzPts val="1800"/>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SzPts val="1800"/>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SzPts val="1800"/>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SzPts val="1800"/>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SzPts val="1800"/>
              <a:buNone/>
            </a:pPr>
            <a:r>
              <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SzPts val="1800"/>
              <a:buNone/>
            </a:pPr>
            <a:r>
              <a:rPr b="1" lang="ru">
                <a:solidFill>
                  <a:schemeClr val="dk1"/>
                </a:solidFill>
                <a:latin typeface="Roboto"/>
                <a:ea typeface="Roboto"/>
                <a:cs typeface="Roboto"/>
                <a:sym typeface="Roboto"/>
              </a:rPr>
              <a:t>гитхаб:</a:t>
            </a:r>
            <a:r>
              <a:rPr lang="ru">
                <a:solidFill>
                  <a:schemeClr val="dk1"/>
                </a:solidFill>
                <a:latin typeface="Roboto"/>
                <a:ea typeface="Roboto"/>
                <a:cs typeface="Roboto"/>
                <a:sym typeface="Roboto"/>
              </a:rPr>
              <a:t> </a:t>
            </a:r>
            <a:r>
              <a:rPr lang="ru" u="sng">
                <a:solidFill>
                  <a:schemeClr val="hlink"/>
                </a:solidFill>
                <a:latin typeface="Roboto"/>
                <a:ea typeface="Roboto"/>
                <a:cs typeface="Roboto"/>
                <a:sym typeface="Roboto"/>
                <a:hlinkClick r:id="rId3"/>
              </a:rPr>
              <a:t>https://github.com/Pqlet/Hack-1-MIPT-2023</a:t>
            </a:r>
            <a:endParaRPr b="1">
              <a:solidFill>
                <a:schemeClr val="dk1"/>
              </a:solidFill>
              <a:latin typeface="Roboto"/>
              <a:ea typeface="Roboto"/>
              <a:cs typeface="Roboto"/>
              <a:sym typeface="Roboto"/>
            </a:endParaRPr>
          </a:p>
          <a:p>
            <a:pPr indent="0" lvl="0" marL="0" rtl="0" algn="l">
              <a:lnSpc>
                <a:spcPct val="115000"/>
              </a:lnSpc>
              <a:spcBef>
                <a:spcPts val="0"/>
              </a:spcBef>
              <a:spcAft>
                <a:spcPts val="0"/>
              </a:spcAft>
              <a:buSzPts val="1800"/>
              <a:buNone/>
            </a:pPr>
            <a:r>
              <a:rPr b="1" lang="ru">
                <a:solidFill>
                  <a:schemeClr val="dk1"/>
                </a:solidFill>
                <a:latin typeface="Roboto"/>
                <a:ea typeface="Roboto"/>
                <a:cs typeface="Roboto"/>
                <a:sym typeface="Roboto"/>
              </a:rPr>
              <a:t>open_place_recognition for NLP: </a:t>
            </a:r>
            <a:r>
              <a:rPr lang="ru" u="sng">
                <a:solidFill>
                  <a:schemeClr val="hlink"/>
                </a:solidFill>
                <a:latin typeface="Roboto"/>
                <a:ea typeface="Roboto"/>
                <a:cs typeface="Roboto"/>
                <a:sym typeface="Roboto"/>
                <a:hlinkClick r:id="rId4"/>
              </a:rPr>
              <a:t>https://drive.google.com/file/d/1xVdQKc3l3LvAXorB5JSu7ZyGoF8regHK/view</a:t>
            </a:r>
            <a:endParaRPr>
              <a:solidFill>
                <a:schemeClr val="dk1"/>
              </a:solidFill>
              <a:latin typeface="Roboto"/>
              <a:ea typeface="Roboto"/>
              <a:cs typeface="Roboto"/>
              <a:sym typeface="Roboto"/>
            </a:endParaRPr>
          </a:p>
          <a:p>
            <a:pPr indent="0" lvl="0" marL="0" rtl="0" algn="l">
              <a:lnSpc>
                <a:spcPct val="115000"/>
              </a:lnSpc>
              <a:spcBef>
                <a:spcPts val="0"/>
              </a:spcBef>
              <a:spcAft>
                <a:spcPts val="0"/>
              </a:spcAft>
              <a:buSzPts val="1800"/>
              <a:buNone/>
            </a:pPr>
            <a:r>
              <a:t/>
            </a:r>
            <a:endParaRPr b="1">
              <a:solidFill>
                <a:schemeClr val="dk1"/>
              </a:solidFill>
              <a:latin typeface="Roboto"/>
              <a:ea typeface="Roboto"/>
              <a:cs typeface="Roboto"/>
              <a:sym typeface="Roboto"/>
            </a:endParaRPr>
          </a:p>
        </p:txBody>
      </p:sp>
      <p:pic>
        <p:nvPicPr>
          <p:cNvPr id="105" name="Google Shape;105;p6"/>
          <p:cNvPicPr preferRelativeResize="0"/>
          <p:nvPr/>
        </p:nvPicPr>
        <p:blipFill rotWithShape="1">
          <a:blip r:embed="rId5">
            <a:alphaModFix/>
          </a:blip>
          <a:srcRect b="0" l="0" r="0" t="0"/>
          <a:stretch/>
        </p:blipFill>
        <p:spPr>
          <a:xfrm>
            <a:off x="161125" y="666350"/>
            <a:ext cx="6886451" cy="2216625"/>
          </a:xfrm>
          <a:prstGeom prst="rect">
            <a:avLst/>
          </a:prstGeom>
          <a:noFill/>
          <a:ln>
            <a:noFill/>
          </a:ln>
        </p:spPr>
      </p:pic>
      <p:pic>
        <p:nvPicPr>
          <p:cNvPr id="106" name="Google Shape;106;p6"/>
          <p:cNvPicPr preferRelativeResize="0"/>
          <p:nvPr/>
        </p:nvPicPr>
        <p:blipFill rotWithShape="1">
          <a:blip r:embed="rId6">
            <a:alphaModFix/>
          </a:blip>
          <a:srcRect b="0" l="0" r="0" t="0"/>
          <a:stretch/>
        </p:blipFill>
        <p:spPr>
          <a:xfrm>
            <a:off x="7047575" y="1214074"/>
            <a:ext cx="1919509" cy="2216625"/>
          </a:xfrm>
          <a:prstGeom prst="rect">
            <a:avLst/>
          </a:prstGeom>
          <a:noFill/>
          <a:ln>
            <a:noFill/>
          </a:ln>
        </p:spPr>
      </p:pic>
      <p:sp>
        <p:nvSpPr>
          <p:cNvPr id="107" name="Google Shape;107;p6"/>
          <p:cNvSpPr/>
          <p:nvPr/>
        </p:nvSpPr>
        <p:spPr>
          <a:xfrm>
            <a:off x="161275" y="1104575"/>
            <a:ext cx="6823200" cy="348300"/>
          </a:xfrm>
          <a:prstGeom prst="rect">
            <a:avLst/>
          </a:prstGeom>
          <a:noFill/>
          <a:ln cap="flat" cmpd="sng" w="3810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7"/>
          <p:cNvSpPr/>
          <p:nvPr/>
        </p:nvSpPr>
        <p:spPr>
          <a:xfrm>
            <a:off x="0" y="4795075"/>
            <a:ext cx="9144000" cy="348300"/>
          </a:xfrm>
          <a:prstGeom prst="rect">
            <a:avLst/>
          </a:prstGeom>
          <a:solidFill>
            <a:srgbClr val="00B0F0"/>
          </a:solidFill>
          <a:ln cap="flat" cmpd="sng" w="9525">
            <a:solidFill>
              <a:srgbClr val="00B0F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7"/>
          <p:cNvSpPr txBox="1"/>
          <p:nvPr>
            <p:ph idx="12" type="sldNum"/>
          </p:nvPr>
        </p:nvSpPr>
        <p:spPr>
          <a:xfrm>
            <a:off x="8472450" y="4795076"/>
            <a:ext cx="548700" cy="348300"/>
          </a:xfrm>
          <a:prstGeom prst="rect">
            <a:avLst/>
          </a:prstGeom>
          <a:noFill/>
          <a:ln>
            <a:noFill/>
          </a:ln>
        </p:spPr>
        <p:txBody>
          <a:bodyPr anchorCtr="0" anchor="ctr" bIns="18000" lIns="90000" spcFirstLastPara="1" rIns="126000" wrap="square" tIns="18000">
            <a:noAutofit/>
          </a:bodyPr>
          <a:lstStyle/>
          <a:p>
            <a:pPr indent="0" lvl="0" marL="0" rtl="0" algn="r">
              <a:lnSpc>
                <a:spcPct val="100000"/>
              </a:lnSpc>
              <a:spcBef>
                <a:spcPts val="0"/>
              </a:spcBef>
              <a:spcAft>
                <a:spcPts val="0"/>
              </a:spcAft>
              <a:buSzPts val="1400"/>
              <a:buNone/>
            </a:pPr>
            <a:fld id="{00000000-1234-1234-1234-123412341234}" type="slidenum">
              <a:rPr lang="ru" sz="1400">
                <a:solidFill>
                  <a:schemeClr val="lt1"/>
                </a:solidFill>
              </a:rPr>
              <a:t>‹#›</a:t>
            </a:fld>
            <a:endParaRPr sz="1400">
              <a:solidFill>
                <a:schemeClr val="lt1"/>
              </a:solidFill>
            </a:endParaRPr>
          </a:p>
        </p:txBody>
      </p:sp>
      <p:sp>
        <p:nvSpPr>
          <p:cNvPr id="114" name="Google Shape;114;p7"/>
          <p:cNvSpPr txBox="1"/>
          <p:nvPr>
            <p:ph type="title"/>
          </p:nvPr>
        </p:nvSpPr>
        <p:spPr>
          <a:xfrm>
            <a:off x="311700" y="126575"/>
            <a:ext cx="8520600" cy="572700"/>
          </a:xfrm>
          <a:prstGeom prst="rect">
            <a:avLst/>
          </a:prstGeom>
          <a:noFill/>
          <a:ln>
            <a:noFill/>
          </a:ln>
        </p:spPr>
        <p:txBody>
          <a:bodyPr anchorCtr="0" anchor="t" bIns="54000" lIns="91425" spcFirstLastPara="1" rIns="91425" wrap="square" tIns="54000">
            <a:noAutofit/>
          </a:bodyPr>
          <a:lstStyle/>
          <a:p>
            <a:pPr indent="0" lvl="0" marL="0" rtl="0" algn="ctr">
              <a:lnSpc>
                <a:spcPct val="100000"/>
              </a:lnSpc>
              <a:spcBef>
                <a:spcPts val="0"/>
              </a:spcBef>
              <a:spcAft>
                <a:spcPts val="0"/>
              </a:spcAft>
              <a:buClr>
                <a:schemeClr val="dk1"/>
              </a:buClr>
              <a:buSzPts val="1100"/>
              <a:buFont typeface="Arial"/>
              <a:buNone/>
            </a:pPr>
            <a:r>
              <a:rPr lang="ru">
                <a:latin typeface="Roboto"/>
                <a:ea typeface="Roboto"/>
                <a:cs typeface="Roboto"/>
                <a:sym typeface="Roboto"/>
              </a:rPr>
              <a:t>visualization</a:t>
            </a:r>
            <a:endParaRPr sz="2820">
              <a:latin typeface="Roboto"/>
              <a:ea typeface="Roboto"/>
              <a:cs typeface="Roboto"/>
              <a:sym typeface="Roboto"/>
            </a:endParaRPr>
          </a:p>
        </p:txBody>
      </p:sp>
      <p:pic>
        <p:nvPicPr>
          <p:cNvPr id="115" name="Google Shape;115;p7"/>
          <p:cNvPicPr preferRelativeResize="0"/>
          <p:nvPr/>
        </p:nvPicPr>
        <p:blipFill rotWithShape="1">
          <a:blip r:embed="rId3">
            <a:alphaModFix/>
          </a:blip>
          <a:srcRect b="0" l="0" r="0" t="0"/>
          <a:stretch/>
        </p:blipFill>
        <p:spPr>
          <a:xfrm>
            <a:off x="152400" y="699275"/>
            <a:ext cx="4762500" cy="1047750"/>
          </a:xfrm>
          <a:prstGeom prst="rect">
            <a:avLst/>
          </a:prstGeom>
          <a:noFill/>
          <a:ln>
            <a:noFill/>
          </a:ln>
        </p:spPr>
      </p:pic>
      <p:pic>
        <p:nvPicPr>
          <p:cNvPr id="116" name="Google Shape;116;p7"/>
          <p:cNvPicPr preferRelativeResize="0"/>
          <p:nvPr/>
        </p:nvPicPr>
        <p:blipFill rotWithShape="1">
          <a:blip r:embed="rId4">
            <a:alphaModFix/>
          </a:blip>
          <a:srcRect b="0" l="0" r="0" t="0"/>
          <a:stretch/>
        </p:blipFill>
        <p:spPr>
          <a:xfrm>
            <a:off x="152400" y="1899425"/>
            <a:ext cx="8839197" cy="234359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122" name="Google Shape;122;p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sp>
        <p:nvSpPr>
          <p:cNvPr id="123" name="Google Shape;123;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ru"/>
              <a:t>‹#›</a:t>
            </a:fld>
            <a:endParaRPr/>
          </a:p>
        </p:txBody>
      </p:sp>
      <p:pic>
        <p:nvPicPr>
          <p:cNvPr id="124" name="Google Shape;124;p8"/>
          <p:cNvPicPr preferRelativeResize="0"/>
          <p:nvPr/>
        </p:nvPicPr>
        <p:blipFill rotWithShape="1">
          <a:blip r:embed="rId3">
            <a:alphaModFix/>
          </a:blip>
          <a:srcRect b="0" l="0" r="0" t="0"/>
          <a:stretch/>
        </p:blipFill>
        <p:spPr>
          <a:xfrm>
            <a:off x="0" y="140343"/>
            <a:ext cx="9143999" cy="2424413"/>
          </a:xfrm>
          <a:prstGeom prst="rect">
            <a:avLst/>
          </a:prstGeom>
          <a:noFill/>
          <a:ln>
            <a:noFill/>
          </a:ln>
        </p:spPr>
      </p:pic>
      <p:pic>
        <p:nvPicPr>
          <p:cNvPr id="125" name="Google Shape;125;p8"/>
          <p:cNvPicPr preferRelativeResize="0"/>
          <p:nvPr/>
        </p:nvPicPr>
        <p:blipFill rotWithShape="1">
          <a:blip r:embed="rId4">
            <a:alphaModFix/>
          </a:blip>
          <a:srcRect b="0" l="0" r="0" t="0"/>
          <a:stretch/>
        </p:blipFill>
        <p:spPr>
          <a:xfrm>
            <a:off x="0" y="2578743"/>
            <a:ext cx="9143999" cy="242441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9"/>
          <p:cNvSpPr/>
          <p:nvPr/>
        </p:nvSpPr>
        <p:spPr>
          <a:xfrm>
            <a:off x="0" y="4795075"/>
            <a:ext cx="9144000" cy="348300"/>
          </a:xfrm>
          <a:prstGeom prst="rect">
            <a:avLst/>
          </a:prstGeom>
          <a:solidFill>
            <a:srgbClr val="00B0F0"/>
          </a:solidFill>
          <a:ln cap="flat" cmpd="sng" w="9525">
            <a:solidFill>
              <a:srgbClr val="00B0F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9"/>
          <p:cNvSpPr txBox="1"/>
          <p:nvPr>
            <p:ph idx="12" type="sldNum"/>
          </p:nvPr>
        </p:nvSpPr>
        <p:spPr>
          <a:xfrm>
            <a:off x="8472450" y="4795076"/>
            <a:ext cx="548700" cy="348300"/>
          </a:xfrm>
          <a:prstGeom prst="rect">
            <a:avLst/>
          </a:prstGeom>
          <a:noFill/>
          <a:ln>
            <a:noFill/>
          </a:ln>
        </p:spPr>
        <p:txBody>
          <a:bodyPr anchorCtr="0" anchor="ctr" bIns="18000" lIns="90000" spcFirstLastPara="1" rIns="126000" wrap="square" tIns="18000">
            <a:noAutofit/>
          </a:bodyPr>
          <a:lstStyle/>
          <a:p>
            <a:pPr indent="0" lvl="0" marL="0" rtl="0" algn="r">
              <a:lnSpc>
                <a:spcPct val="100000"/>
              </a:lnSpc>
              <a:spcBef>
                <a:spcPts val="0"/>
              </a:spcBef>
              <a:spcAft>
                <a:spcPts val="0"/>
              </a:spcAft>
              <a:buSzPts val="1400"/>
              <a:buNone/>
            </a:pPr>
            <a:fld id="{00000000-1234-1234-1234-123412341234}" type="slidenum">
              <a:rPr lang="ru" sz="1400">
                <a:solidFill>
                  <a:schemeClr val="lt1"/>
                </a:solidFill>
              </a:rPr>
              <a:t>‹#›</a:t>
            </a:fld>
            <a:endParaRPr sz="1400">
              <a:solidFill>
                <a:schemeClr val="lt1"/>
              </a:solidFill>
            </a:endParaRPr>
          </a:p>
        </p:txBody>
      </p:sp>
      <p:sp>
        <p:nvSpPr>
          <p:cNvPr id="132" name="Google Shape;132;p9"/>
          <p:cNvSpPr txBox="1"/>
          <p:nvPr>
            <p:ph type="title"/>
          </p:nvPr>
        </p:nvSpPr>
        <p:spPr>
          <a:xfrm>
            <a:off x="311700" y="91650"/>
            <a:ext cx="8520600" cy="572700"/>
          </a:xfrm>
          <a:prstGeom prst="rect">
            <a:avLst/>
          </a:prstGeom>
          <a:noFill/>
          <a:ln>
            <a:noFill/>
          </a:ln>
        </p:spPr>
        <p:txBody>
          <a:bodyPr anchorCtr="0" anchor="t" bIns="54000" lIns="91425" spcFirstLastPara="1" rIns="91425" wrap="square" tIns="54000">
            <a:noAutofit/>
          </a:bodyPr>
          <a:lstStyle/>
          <a:p>
            <a:pPr indent="0" lvl="0" marL="0" rtl="0" algn="ctr">
              <a:lnSpc>
                <a:spcPct val="100000"/>
              </a:lnSpc>
              <a:spcBef>
                <a:spcPts val="0"/>
              </a:spcBef>
              <a:spcAft>
                <a:spcPts val="0"/>
              </a:spcAft>
              <a:buSzPts val="990"/>
              <a:buNone/>
            </a:pPr>
            <a:r>
              <a:rPr lang="ru" sz="2820">
                <a:latin typeface="Roboto"/>
                <a:ea typeface="Roboto"/>
                <a:cs typeface="Roboto"/>
                <a:sym typeface="Roboto"/>
              </a:rPr>
              <a:t>what’s next ?</a:t>
            </a:r>
            <a:endParaRPr sz="2820">
              <a:latin typeface="Roboto"/>
              <a:ea typeface="Roboto"/>
              <a:cs typeface="Roboto"/>
              <a:sym typeface="Roboto"/>
            </a:endParaRPr>
          </a:p>
        </p:txBody>
      </p:sp>
      <p:sp>
        <p:nvSpPr>
          <p:cNvPr id="133" name="Google Shape;133;p9"/>
          <p:cNvSpPr txBox="1"/>
          <p:nvPr>
            <p:ph idx="1" type="body"/>
          </p:nvPr>
        </p:nvSpPr>
        <p:spPr>
          <a:xfrm>
            <a:off x="311700" y="798763"/>
            <a:ext cx="8520600" cy="3996300"/>
          </a:xfrm>
          <a:prstGeom prst="rect">
            <a:avLst/>
          </a:prstGeom>
          <a:noFill/>
          <a:ln>
            <a:noFill/>
          </a:ln>
        </p:spPr>
        <p:txBody>
          <a:bodyPr anchorCtr="0" anchor="t" bIns="91425" lIns="91425" spcFirstLastPara="1" rIns="91425" wrap="square" tIns="91425">
            <a:normAutofit/>
          </a:bodyPr>
          <a:lstStyle/>
          <a:p>
            <a:pPr indent="-317500" lvl="0" marL="457200" rtl="0" algn="l">
              <a:lnSpc>
                <a:spcPct val="140000"/>
              </a:lnSpc>
              <a:spcBef>
                <a:spcPts val="0"/>
              </a:spcBef>
              <a:spcAft>
                <a:spcPts val="0"/>
              </a:spcAft>
              <a:buClr>
                <a:schemeClr val="dk1"/>
              </a:buClr>
              <a:buSzPts val="1400"/>
              <a:buFont typeface="Roboto"/>
              <a:buChar char="●"/>
            </a:pPr>
            <a:r>
              <a:rPr b="1" i="1" lang="ru" sz="1400">
                <a:solidFill>
                  <a:schemeClr val="dk1"/>
                </a:solidFill>
                <a:latin typeface="Roboto"/>
                <a:ea typeface="Roboto"/>
                <a:cs typeface="Roboto"/>
                <a:sym typeface="Roboto"/>
              </a:rPr>
              <a:t>Другой backbone</a:t>
            </a:r>
            <a:r>
              <a:rPr lang="ru" sz="1400">
                <a:solidFill>
                  <a:schemeClr val="dk1"/>
                </a:solidFill>
                <a:latin typeface="Roboto"/>
                <a:ea typeface="Roboto"/>
                <a:cs typeface="Roboto"/>
                <a:sym typeface="Roboto"/>
              </a:rPr>
              <a:t> - пытались, непросто.</a:t>
            </a:r>
            <a:endParaRPr sz="1400">
              <a:solidFill>
                <a:schemeClr val="dk1"/>
              </a:solidFill>
              <a:latin typeface="Roboto"/>
              <a:ea typeface="Roboto"/>
              <a:cs typeface="Roboto"/>
              <a:sym typeface="Roboto"/>
            </a:endParaRPr>
          </a:p>
          <a:p>
            <a:pPr indent="-317500" lvl="0" marL="457200" rtl="0" algn="l">
              <a:lnSpc>
                <a:spcPct val="140000"/>
              </a:lnSpc>
              <a:spcBef>
                <a:spcPts val="0"/>
              </a:spcBef>
              <a:spcAft>
                <a:spcPts val="0"/>
              </a:spcAft>
              <a:buClr>
                <a:schemeClr val="dk1"/>
              </a:buClr>
              <a:buSzPts val="1400"/>
              <a:buFont typeface="Roboto"/>
              <a:buChar char="●"/>
            </a:pPr>
            <a:r>
              <a:rPr lang="ru" sz="1400">
                <a:solidFill>
                  <a:schemeClr val="dk1"/>
                </a:solidFill>
                <a:latin typeface="Roboto"/>
                <a:ea typeface="Roboto"/>
                <a:cs typeface="Roboto"/>
                <a:sym typeface="Roboto"/>
              </a:rPr>
              <a:t>Проработать </a:t>
            </a:r>
            <a:r>
              <a:rPr b="1" i="1" lang="ru" sz="1400">
                <a:solidFill>
                  <a:schemeClr val="dk1"/>
                </a:solidFill>
                <a:latin typeface="Roboto"/>
                <a:ea typeface="Roboto"/>
                <a:cs typeface="Roboto"/>
                <a:sym typeface="Roboto"/>
              </a:rPr>
              <a:t>добавление второй камеры</a:t>
            </a:r>
            <a:r>
              <a:rPr b="1" lang="ru" sz="1400">
                <a:solidFill>
                  <a:schemeClr val="dk1"/>
                </a:solidFill>
                <a:latin typeface="Roboto"/>
                <a:ea typeface="Roboto"/>
                <a:cs typeface="Roboto"/>
                <a:sym typeface="Roboto"/>
              </a:rPr>
              <a:t>.</a:t>
            </a:r>
            <a:r>
              <a:rPr lang="ru" sz="1400">
                <a:solidFill>
                  <a:schemeClr val="dk1"/>
                </a:solidFill>
                <a:latin typeface="Roboto"/>
                <a:ea typeface="Roboto"/>
                <a:cs typeface="Roboto"/>
                <a:sym typeface="Roboto"/>
              </a:rPr>
              <a:t> Отдельный модуль для обработки задней камеры.</a:t>
            </a:r>
            <a:endParaRPr sz="1400">
              <a:solidFill>
                <a:schemeClr val="dk1"/>
              </a:solidFill>
              <a:latin typeface="Roboto"/>
              <a:ea typeface="Roboto"/>
              <a:cs typeface="Roboto"/>
              <a:sym typeface="Roboto"/>
            </a:endParaRPr>
          </a:p>
          <a:p>
            <a:pPr indent="-317500" lvl="0" marL="457200" rtl="0" algn="l">
              <a:lnSpc>
                <a:spcPct val="140000"/>
              </a:lnSpc>
              <a:spcBef>
                <a:spcPts val="0"/>
              </a:spcBef>
              <a:spcAft>
                <a:spcPts val="0"/>
              </a:spcAft>
              <a:buClr>
                <a:schemeClr val="dk1"/>
              </a:buClr>
              <a:buSzPts val="1400"/>
              <a:buFont typeface="Roboto"/>
              <a:buChar char="●"/>
            </a:pPr>
            <a:r>
              <a:rPr lang="ru" sz="1400">
                <a:solidFill>
                  <a:schemeClr val="dk1"/>
                </a:solidFill>
                <a:latin typeface="Roboto"/>
                <a:ea typeface="Roboto"/>
                <a:cs typeface="Roboto"/>
                <a:sym typeface="Roboto"/>
              </a:rPr>
              <a:t>Тюнить </a:t>
            </a:r>
            <a:r>
              <a:rPr b="1" i="1" lang="ru" sz="1400">
                <a:solidFill>
                  <a:schemeClr val="dk1"/>
                </a:solidFill>
                <a:latin typeface="Roboto"/>
                <a:ea typeface="Roboto"/>
                <a:cs typeface="Roboto"/>
                <a:sym typeface="Roboto"/>
              </a:rPr>
              <a:t>Triplet loss - threshold</a:t>
            </a:r>
            <a:r>
              <a:rPr lang="ru" sz="1400">
                <a:solidFill>
                  <a:schemeClr val="dk1"/>
                </a:solidFill>
                <a:latin typeface="Roboto"/>
                <a:ea typeface="Roboto"/>
                <a:cs typeface="Roboto"/>
                <a:sym typeface="Roboto"/>
              </a:rPr>
              <a:t>. Попробовать другие метрики из </a:t>
            </a:r>
            <a:r>
              <a:rPr i="1" lang="ru" sz="1400">
                <a:solidFill>
                  <a:schemeClr val="dk1"/>
                </a:solidFill>
                <a:latin typeface="Roboto"/>
                <a:ea typeface="Roboto"/>
                <a:cs typeface="Roboto"/>
                <a:sym typeface="Roboto"/>
              </a:rPr>
              <a:t>Metric Learning</a:t>
            </a:r>
            <a:r>
              <a:rPr lang="ru" sz="1400">
                <a:solidFill>
                  <a:schemeClr val="dk1"/>
                </a:solidFill>
                <a:latin typeface="Roboto"/>
                <a:ea typeface="Roboto"/>
                <a:cs typeface="Roboto"/>
                <a:sym typeface="Roboto"/>
              </a:rPr>
              <a:t>, e.g. </a:t>
            </a:r>
            <a:r>
              <a:rPr b="1" lang="ru" sz="1400">
                <a:solidFill>
                  <a:schemeClr val="dk1"/>
                </a:solidFill>
                <a:latin typeface="Roboto"/>
                <a:ea typeface="Roboto"/>
                <a:cs typeface="Roboto"/>
                <a:sym typeface="Roboto"/>
              </a:rPr>
              <a:t>Arcface</a:t>
            </a:r>
            <a:r>
              <a:rPr lang="ru" sz="1400">
                <a:solidFill>
                  <a:schemeClr val="dk1"/>
                </a:solidFill>
                <a:latin typeface="Roboto"/>
                <a:ea typeface="Roboto"/>
                <a:cs typeface="Roboto"/>
                <a:sym typeface="Roboto"/>
              </a:rPr>
              <a:t>.</a:t>
            </a:r>
            <a:endParaRPr sz="1400">
              <a:solidFill>
                <a:schemeClr val="dk1"/>
              </a:solidFill>
              <a:latin typeface="Roboto"/>
              <a:ea typeface="Roboto"/>
              <a:cs typeface="Roboto"/>
              <a:sym typeface="Roboto"/>
            </a:endParaRPr>
          </a:p>
          <a:p>
            <a:pPr indent="-317500" lvl="0" marL="457200" rtl="0" algn="l">
              <a:lnSpc>
                <a:spcPct val="140000"/>
              </a:lnSpc>
              <a:spcBef>
                <a:spcPts val="0"/>
              </a:spcBef>
              <a:spcAft>
                <a:spcPts val="0"/>
              </a:spcAft>
              <a:buClr>
                <a:schemeClr val="dk1"/>
              </a:buClr>
              <a:buSzPts val="1400"/>
              <a:buFont typeface="Roboto"/>
              <a:buChar char="●"/>
            </a:pPr>
            <a:r>
              <a:rPr lang="ru" sz="1400">
                <a:solidFill>
                  <a:schemeClr val="dk1"/>
                </a:solidFill>
                <a:latin typeface="Roboto"/>
                <a:ea typeface="Roboto"/>
                <a:cs typeface="Roboto"/>
                <a:sym typeface="Roboto"/>
              </a:rPr>
              <a:t>Попробовать использовать </a:t>
            </a:r>
            <a:r>
              <a:rPr b="1" i="1" lang="ru" sz="1400">
                <a:solidFill>
                  <a:schemeClr val="dk1"/>
                </a:solidFill>
                <a:latin typeface="Roboto"/>
                <a:ea typeface="Roboto"/>
                <a:cs typeface="Roboto"/>
                <a:sym typeface="Roboto"/>
              </a:rPr>
              <a:t>семантические маски</a:t>
            </a:r>
            <a:r>
              <a:rPr lang="ru" sz="1400">
                <a:solidFill>
                  <a:schemeClr val="dk1"/>
                </a:solidFill>
                <a:latin typeface="Roboto"/>
                <a:ea typeface="Roboto"/>
                <a:cs typeface="Roboto"/>
                <a:sym typeface="Roboto"/>
              </a:rPr>
              <a:t>: убрать пометки про птиц и другие нестатичные объекты, добавить их к текстам-описаниям от MiniGPT4</a:t>
            </a:r>
            <a:endParaRPr sz="1400">
              <a:solidFill>
                <a:schemeClr val="dk1"/>
              </a:solidFill>
              <a:latin typeface="Roboto"/>
              <a:ea typeface="Roboto"/>
              <a:cs typeface="Roboto"/>
              <a:sym typeface="Roboto"/>
            </a:endParaRPr>
          </a:p>
          <a:p>
            <a:pPr indent="-317500" lvl="0" marL="457200" rtl="0" algn="l">
              <a:lnSpc>
                <a:spcPct val="140000"/>
              </a:lnSpc>
              <a:spcBef>
                <a:spcPts val="0"/>
              </a:spcBef>
              <a:spcAft>
                <a:spcPts val="0"/>
              </a:spcAft>
              <a:buClr>
                <a:schemeClr val="dk1"/>
              </a:buClr>
              <a:buSzPts val="1400"/>
              <a:buFont typeface="Roboto"/>
              <a:buChar char="●"/>
            </a:pPr>
            <a:r>
              <a:rPr lang="ru" sz="1400">
                <a:solidFill>
                  <a:schemeClr val="dk1"/>
                </a:solidFill>
                <a:latin typeface="Roboto"/>
                <a:ea typeface="Roboto"/>
                <a:cs typeface="Roboto"/>
                <a:sym typeface="Roboto"/>
              </a:rPr>
              <a:t>Сгенерировать</a:t>
            </a:r>
            <a:r>
              <a:rPr b="1" i="1" lang="ru" sz="1400">
                <a:solidFill>
                  <a:schemeClr val="dk1"/>
                </a:solidFill>
                <a:latin typeface="Roboto"/>
                <a:ea typeface="Roboto"/>
                <a:cs typeface="Roboto"/>
                <a:sym typeface="Roboto"/>
              </a:rPr>
              <a:t> другие текстовые описания </a:t>
            </a:r>
            <a:r>
              <a:rPr lang="ru" sz="1400">
                <a:solidFill>
                  <a:schemeClr val="dk1"/>
                </a:solidFill>
                <a:latin typeface="Roboto"/>
                <a:ea typeface="Roboto"/>
                <a:cs typeface="Roboto"/>
                <a:sym typeface="Roboto"/>
              </a:rPr>
              <a:t>картинок, например, с помощью специальных вопросов</a:t>
            </a:r>
            <a:endParaRPr sz="1400">
              <a:solidFill>
                <a:schemeClr val="dk1"/>
              </a:solidFill>
              <a:latin typeface="Roboto"/>
              <a:ea typeface="Roboto"/>
              <a:cs typeface="Roboto"/>
              <a:sym typeface="Roboto"/>
            </a:endParaRPr>
          </a:p>
          <a:p>
            <a:pPr indent="-317500" lvl="0" marL="457200" rtl="0" algn="l">
              <a:lnSpc>
                <a:spcPct val="140000"/>
              </a:lnSpc>
              <a:spcBef>
                <a:spcPts val="0"/>
              </a:spcBef>
              <a:spcAft>
                <a:spcPts val="0"/>
              </a:spcAft>
              <a:buClr>
                <a:schemeClr val="dk1"/>
              </a:buClr>
              <a:buSzPts val="1400"/>
              <a:buFont typeface="Roboto"/>
              <a:buChar char="●"/>
            </a:pPr>
            <a:r>
              <a:rPr lang="ru" sz="1400">
                <a:solidFill>
                  <a:schemeClr val="dk1"/>
                </a:solidFill>
                <a:latin typeface="Roboto"/>
                <a:ea typeface="Roboto"/>
                <a:cs typeface="Roboto"/>
                <a:sym typeface="Roboto"/>
              </a:rPr>
              <a:t>Сделать </a:t>
            </a:r>
            <a:r>
              <a:rPr b="1" i="1" lang="ru" sz="1400">
                <a:solidFill>
                  <a:schemeClr val="dk1"/>
                </a:solidFill>
                <a:latin typeface="Roboto"/>
                <a:ea typeface="Roboto"/>
                <a:cs typeface="Roboto"/>
                <a:sym typeface="Roboto"/>
              </a:rPr>
              <a:t>эмбеддинги от CLIP</a:t>
            </a:r>
            <a:endParaRPr b="1" i="1" sz="1400">
              <a:solidFill>
                <a:schemeClr val="dk1"/>
              </a:solidFill>
              <a:latin typeface="Roboto"/>
              <a:ea typeface="Roboto"/>
              <a:cs typeface="Roboto"/>
              <a:sym typeface="Roboto"/>
            </a:endParaRPr>
          </a:p>
          <a:p>
            <a:pPr indent="-317500" lvl="0" marL="457200" rtl="0" algn="l">
              <a:lnSpc>
                <a:spcPct val="140000"/>
              </a:lnSpc>
              <a:spcBef>
                <a:spcPts val="0"/>
              </a:spcBef>
              <a:spcAft>
                <a:spcPts val="0"/>
              </a:spcAft>
              <a:buClr>
                <a:schemeClr val="dk1"/>
              </a:buClr>
              <a:buSzPts val="1400"/>
              <a:buFont typeface="Roboto"/>
              <a:buChar char="●"/>
            </a:pPr>
            <a:r>
              <a:rPr lang="ru" sz="1400">
                <a:solidFill>
                  <a:schemeClr val="dk1"/>
                </a:solidFill>
                <a:latin typeface="Roboto"/>
                <a:ea typeface="Roboto"/>
                <a:cs typeface="Roboto"/>
                <a:sym typeface="Roboto"/>
              </a:rPr>
              <a:t>Улучшить </a:t>
            </a:r>
            <a:r>
              <a:rPr b="1" i="1" lang="ru" sz="1400">
                <a:solidFill>
                  <a:schemeClr val="dk1"/>
                </a:solidFill>
                <a:latin typeface="Roboto"/>
                <a:ea typeface="Roboto"/>
                <a:cs typeface="Roboto"/>
                <a:sym typeface="Roboto"/>
              </a:rPr>
              <a:t>fusion модель </a:t>
            </a:r>
            <a:r>
              <a:rPr lang="ru" sz="1400">
                <a:solidFill>
                  <a:schemeClr val="dk1"/>
                </a:solidFill>
                <a:latin typeface="Roboto"/>
                <a:ea typeface="Roboto"/>
                <a:cs typeface="Roboto"/>
                <a:sym typeface="Roboto"/>
              </a:rPr>
              <a:t>(реализовать multi-scale fusion of locally-global descriptors for place recognition из статьи)</a:t>
            </a:r>
            <a:endParaRPr sz="1400">
              <a:solidFill>
                <a:schemeClr val="dk1"/>
              </a:solidFill>
              <a:latin typeface="Roboto"/>
              <a:ea typeface="Roboto"/>
              <a:cs typeface="Roboto"/>
              <a:sym typeface="Roboto"/>
            </a:endParaRPr>
          </a:p>
          <a:p>
            <a:pPr indent="-317500" lvl="0" marL="457200" rtl="0" algn="l">
              <a:lnSpc>
                <a:spcPct val="140000"/>
              </a:lnSpc>
              <a:spcBef>
                <a:spcPts val="0"/>
              </a:spcBef>
              <a:spcAft>
                <a:spcPts val="0"/>
              </a:spcAft>
              <a:buClr>
                <a:schemeClr val="dk1"/>
              </a:buClr>
              <a:buSzPts val="1400"/>
              <a:buFont typeface="Roboto"/>
              <a:buChar char="●"/>
            </a:pPr>
            <a:r>
              <a:rPr b="1" i="1" lang="ru" sz="1400">
                <a:solidFill>
                  <a:schemeClr val="dk1"/>
                </a:solidFill>
                <a:latin typeface="Roboto"/>
                <a:ea typeface="Roboto"/>
                <a:cs typeface="Roboto"/>
                <a:sym typeface="Roboto"/>
              </a:rPr>
              <a:t>Аугментация</a:t>
            </a:r>
            <a:r>
              <a:rPr lang="ru" sz="1400">
                <a:solidFill>
                  <a:schemeClr val="dk1"/>
                </a:solidFill>
                <a:latin typeface="Roboto"/>
                <a:ea typeface="Roboto"/>
                <a:cs typeface="Roboto"/>
                <a:sym typeface="Roboto"/>
              </a:rPr>
              <a:t> (добавить к базовым): попробовать изменение цвета, яркости, ракурса</a:t>
            </a:r>
            <a:endParaRPr sz="1400">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